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61" r:id="rId2"/>
    <p:sldId id="550" r:id="rId3"/>
    <p:sldId id="546" r:id="rId4"/>
    <p:sldId id="551" r:id="rId5"/>
    <p:sldId id="292" r:id="rId6"/>
    <p:sldId id="273" r:id="rId7"/>
    <p:sldId id="262" r:id="rId8"/>
    <p:sldId id="293" r:id="rId9"/>
    <p:sldId id="294" r:id="rId10"/>
    <p:sldId id="296" r:id="rId11"/>
    <p:sldId id="548" r:id="rId12"/>
    <p:sldId id="549" r:id="rId13"/>
    <p:sldId id="547" r:id="rId14"/>
    <p:sldId id="298" r:id="rId15"/>
    <p:sldId id="304" r:id="rId16"/>
    <p:sldId id="305" r:id="rId17"/>
    <p:sldId id="291" r:id="rId18"/>
    <p:sldId id="274" r:id="rId19"/>
    <p:sldId id="280" r:id="rId20"/>
    <p:sldId id="299" r:id="rId21"/>
    <p:sldId id="300" r:id="rId22"/>
    <p:sldId id="30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C6E2"/>
    <a:srgbClr val="76B900"/>
    <a:srgbClr val="E5C4D6"/>
    <a:srgbClr val="BC38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1297" autoAdjust="0"/>
  </p:normalViewPr>
  <p:slideViewPr>
    <p:cSldViewPr>
      <p:cViewPr varScale="1">
        <p:scale>
          <a:sx n="102" d="100"/>
          <a:sy n="102" d="100"/>
        </p:scale>
        <p:origin x="1884"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83B41C-40CB-4F4E-9916-C14DD142F47F}" type="datetimeFigureOut">
              <a:rPr lang="en-GB" smtClean="0"/>
              <a:t>03/07/2025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8DE330-4B88-4E90-9D05-1FCE26ADDE61}" type="slidenum">
              <a:rPr lang="en-GB" smtClean="0"/>
              <a:t>‹#›</a:t>
            </a:fld>
            <a:endParaRPr lang="en-GB"/>
          </a:p>
        </p:txBody>
      </p:sp>
    </p:spTree>
    <p:extLst>
      <p:ext uri="{BB962C8B-B14F-4D97-AF65-F5344CB8AC3E}">
        <p14:creationId xmlns:p14="http://schemas.microsoft.com/office/powerpoint/2010/main" val="17331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2</a:t>
            </a:fld>
            <a:endParaRPr lang="en-GB"/>
          </a:p>
        </p:txBody>
      </p:sp>
    </p:spTree>
    <p:extLst>
      <p:ext uri="{BB962C8B-B14F-4D97-AF65-F5344CB8AC3E}">
        <p14:creationId xmlns:p14="http://schemas.microsoft.com/office/powerpoint/2010/main" val="1440641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3</a:t>
            </a:fld>
            <a:endParaRPr lang="en-GB"/>
          </a:p>
        </p:txBody>
      </p:sp>
    </p:spTree>
    <p:extLst>
      <p:ext uri="{BB962C8B-B14F-4D97-AF65-F5344CB8AC3E}">
        <p14:creationId xmlns:p14="http://schemas.microsoft.com/office/powerpoint/2010/main" val="3800971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4</a:t>
            </a:fld>
            <a:endParaRPr lang="en-GB"/>
          </a:p>
        </p:txBody>
      </p:sp>
    </p:spTree>
    <p:extLst>
      <p:ext uri="{BB962C8B-B14F-4D97-AF65-F5344CB8AC3E}">
        <p14:creationId xmlns:p14="http://schemas.microsoft.com/office/powerpoint/2010/main" val="1689450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5</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6</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Place:  the more you immerse a young person – the more memorable it is, the more impactful the experience</a:t>
            </a:r>
          </a:p>
          <a:p>
            <a:endParaRPr lang="en-US" dirty="0"/>
          </a:p>
        </p:txBody>
      </p:sp>
      <p:sp>
        <p:nvSpPr>
          <p:cNvPr id="4" name="Slide Number Placeholder 3"/>
          <p:cNvSpPr>
            <a:spLocks noGrp="1"/>
          </p:cNvSpPr>
          <p:nvPr>
            <p:ph type="sldNum" sz="quarter" idx="10"/>
          </p:nvPr>
        </p:nvSpPr>
        <p:spPr/>
        <p:txBody>
          <a:bodyPr/>
          <a:lstStyle/>
          <a:p>
            <a:fld id="{858DE330-4B88-4E90-9D05-1FCE26ADDE61}" type="slidenum">
              <a:rPr lang="en-GB" smtClean="0"/>
              <a:t>7</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through experiences</a:t>
            </a:r>
          </a:p>
        </p:txBody>
      </p:sp>
      <p:sp>
        <p:nvSpPr>
          <p:cNvPr id="4" name="Slide Number Placeholder 3"/>
          <p:cNvSpPr>
            <a:spLocks noGrp="1"/>
          </p:cNvSpPr>
          <p:nvPr>
            <p:ph type="sldNum" sz="quarter" idx="10"/>
          </p:nvPr>
        </p:nvSpPr>
        <p:spPr/>
        <p:txBody>
          <a:bodyPr/>
          <a:lstStyle/>
          <a:p>
            <a:fld id="{858DE330-4B88-4E90-9D05-1FCE26ADDE61}" type="slidenum">
              <a:rPr lang="en-GB" smtClean="0"/>
              <a:t>8</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Memorable</a:t>
            </a:r>
          </a:p>
        </p:txBody>
      </p:sp>
      <p:sp>
        <p:nvSpPr>
          <p:cNvPr id="4" name="Slide Number Placeholder 3"/>
          <p:cNvSpPr>
            <a:spLocks noGrp="1"/>
          </p:cNvSpPr>
          <p:nvPr>
            <p:ph type="sldNum" sz="quarter" idx="10"/>
          </p:nvPr>
        </p:nvSpPr>
        <p:spPr/>
        <p:txBody>
          <a:bodyPr/>
          <a:lstStyle/>
          <a:p>
            <a:fld id="{858DE330-4B88-4E90-9D05-1FCE26ADDE61}" type="slidenum">
              <a:rPr lang="en-GB" smtClean="0"/>
              <a:t>9</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10</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11</a:t>
            </a:fld>
            <a:endParaRPr lang="en-GB"/>
          </a:p>
        </p:txBody>
      </p:sp>
    </p:spTree>
    <p:extLst>
      <p:ext uri="{BB962C8B-B14F-4D97-AF65-F5344CB8AC3E}">
        <p14:creationId xmlns:p14="http://schemas.microsoft.com/office/powerpoint/2010/main" val="2529516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12</a:t>
            </a:fld>
            <a:endParaRPr lang="en-GB"/>
          </a:p>
        </p:txBody>
      </p:sp>
    </p:spTree>
    <p:extLst>
      <p:ext uri="{BB962C8B-B14F-4D97-AF65-F5344CB8AC3E}">
        <p14:creationId xmlns:p14="http://schemas.microsoft.com/office/powerpoint/2010/main" val="1756848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14</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58DE330-4B88-4E90-9D05-1FCE26ADDE61}"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25812330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58DE330-4B88-4E90-9D05-1FCE26ADDE61}"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82731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perspective:</a:t>
            </a:r>
          </a:p>
          <a:p>
            <a:r>
              <a:rPr lang="en-GB" dirty="0"/>
              <a:t>Everyone who stays at Plas </a:t>
            </a:r>
            <a:r>
              <a:rPr lang="en-GB" dirty="0" err="1"/>
              <a:t>Gywnant</a:t>
            </a:r>
            <a:r>
              <a:rPr lang="en-GB" dirty="0"/>
              <a:t> gets a warm welcome and the centre soon becomes a home away from home</a:t>
            </a:r>
          </a:p>
          <a:p>
            <a:endParaRPr lang="en-GB" dirty="0"/>
          </a:p>
          <a:p>
            <a:r>
              <a:rPr lang="en-GB" dirty="0"/>
              <a:t>Develop independence &amp; critical thinking skills</a:t>
            </a:r>
          </a:p>
          <a:p>
            <a:endParaRPr lang="en-GB" dirty="0"/>
          </a:p>
          <a:p>
            <a:r>
              <a:rPr lang="en-GB" dirty="0"/>
              <a:t>Trying new things and sticking at them</a:t>
            </a:r>
          </a:p>
          <a:p>
            <a:endParaRPr lang="en-GB" dirty="0"/>
          </a:p>
          <a:p>
            <a:r>
              <a:rPr lang="en-GB" dirty="0"/>
              <a:t>Boost cohesion and sense of belonging</a:t>
            </a:r>
          </a:p>
          <a:p>
            <a:endParaRPr lang="en-GB" dirty="0"/>
          </a:p>
          <a:p>
            <a:r>
              <a:rPr lang="en-GB" dirty="0"/>
              <a:t>All inclusive – no hidden extras</a:t>
            </a:r>
          </a:p>
          <a:p>
            <a:endParaRPr lang="en-GB" dirty="0"/>
          </a:p>
          <a:p>
            <a:r>
              <a:rPr lang="en-GB" dirty="0"/>
              <a:t>School and centre staff work as one team to provide the best experience</a:t>
            </a:r>
          </a:p>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17</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Young people’s </a:t>
            </a:r>
            <a:r>
              <a:rPr lang="en-GB" dirty="0" err="1"/>
              <a:t>perpective</a:t>
            </a:r>
            <a:r>
              <a:rPr lang="en-GB" dirty="0"/>
              <a:t>: </a:t>
            </a:r>
          </a:p>
          <a:p>
            <a:endParaRPr lang="en-GB" dirty="0"/>
          </a:p>
          <a:p>
            <a:r>
              <a:rPr lang="en-GB" dirty="0"/>
              <a:t>Try out exciting activities like rock climbing, canoeing and gorge walking</a:t>
            </a:r>
          </a:p>
          <a:p>
            <a:endParaRPr lang="en-GB" dirty="0"/>
          </a:p>
          <a:p>
            <a:r>
              <a:rPr lang="en-GB" dirty="0"/>
              <a:t>Explore an amazing new place</a:t>
            </a:r>
          </a:p>
          <a:p>
            <a:endParaRPr lang="en-GB" dirty="0"/>
          </a:p>
          <a:p>
            <a:r>
              <a:rPr lang="en-GB" dirty="0"/>
              <a:t>Make new friends and get to know your classmates even better</a:t>
            </a:r>
          </a:p>
          <a:p>
            <a:endParaRPr lang="en-GB" dirty="0"/>
          </a:p>
          <a:p>
            <a:r>
              <a:rPr lang="en-GB" dirty="0"/>
              <a:t>It’s an adventure!  Go beyond your comfort zone and be open to new experiences </a:t>
            </a:r>
          </a:p>
          <a:p>
            <a:endParaRPr lang="en-GB" dirty="0"/>
          </a:p>
          <a:p>
            <a:r>
              <a:rPr lang="en-GB" dirty="0"/>
              <a:t>Develop skills, discover passions, boost confidence</a:t>
            </a:r>
          </a:p>
          <a:p>
            <a:endParaRPr lang="en-GB" dirty="0"/>
          </a:p>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18</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19</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20</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21</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22</a:t>
            </a:fld>
            <a:endParaRPr lang="en-GB"/>
          </a:p>
        </p:txBody>
      </p:sp>
    </p:spTree>
    <p:extLst>
      <p:ext uri="{BB962C8B-B14F-4D97-AF65-F5344CB8AC3E}">
        <p14:creationId xmlns:p14="http://schemas.microsoft.com/office/powerpoint/2010/main" val="2715007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177036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80791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D3FA5B-D1AD-4EEE-9CF9-1743B00EF8C4}"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2220080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D3FA5B-D1AD-4EEE-9CF9-1743B00EF8C4}"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704705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D3FA5B-D1AD-4EEE-9CF9-1743B00EF8C4}" type="datetimeFigureOut">
              <a:rPr lang="en-GB" smtClean="0"/>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839247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4D3FA5B-D1AD-4EEE-9CF9-1743B00EF8C4}" type="datetimeFigureOut">
              <a:rPr lang="en-GB" smtClean="0"/>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51061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D3FA5B-D1AD-4EEE-9CF9-1743B00EF8C4}" type="datetimeFigureOut">
              <a:rPr lang="en-GB" smtClean="0"/>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2483403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D3FA5B-D1AD-4EEE-9CF9-1743B00EF8C4}"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793788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D3FA5B-D1AD-4EEE-9CF9-1743B00EF8C4}"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29292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072197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1143715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D3FA5B-D1AD-4EEE-9CF9-1743B00EF8C4}" type="datetimeFigureOut">
              <a:rPr lang="en-GB" smtClean="0"/>
              <a:t>03/07/2025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E3298F-9AEA-498C-B3C9-F3C52A8CD258}" type="slidenum">
              <a:rPr lang="en-GB" smtClean="0"/>
              <a:t>‹#›</a:t>
            </a:fld>
            <a:endParaRPr lang="en-GB"/>
          </a:p>
        </p:txBody>
      </p:sp>
    </p:spTree>
    <p:extLst>
      <p:ext uri="{BB962C8B-B14F-4D97-AF65-F5344CB8AC3E}">
        <p14:creationId xmlns:p14="http://schemas.microsoft.com/office/powerpoint/2010/main" val="8048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microsoft.com/office/2007/relationships/hdphoto" Target="../media/hdphoto1.wdp"/><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0.jp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18.png"/><Relationship Id="rId5" Type="http://schemas.openxmlformats.org/officeDocument/2006/relationships/image" Target="../media/image13.jpeg"/><Relationship Id="rId15" Type="http://schemas.microsoft.com/office/2007/relationships/hdphoto" Target="../media/hdphoto1.wdp"/><Relationship Id="rId10" Type="http://schemas.openxmlformats.org/officeDocument/2006/relationships/image" Target="../media/image17.jpeg"/><Relationship Id="rId4" Type="http://schemas.openxmlformats.org/officeDocument/2006/relationships/image" Target="../media/image12.jpeg"/><Relationship Id="rId9" Type="http://schemas.openxmlformats.org/officeDocument/2006/relationships/image" Target="../media/image16.jpeg"/><Relationship Id="rId1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7" Type="http://schemas.microsoft.com/office/2007/relationships/hdphoto" Target="../media/hdphoto1.wdp"/><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pn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7" Type="http://schemas.microsoft.com/office/2007/relationships/hdphoto" Target="../media/hdphoto1.wdp"/><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pn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CC6A515-46ED-40ED-8A1E-CCCBBC27B73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2" name="Group 1">
            <a:extLst>
              <a:ext uri="{FF2B5EF4-FFF2-40B4-BE49-F238E27FC236}">
                <a16:creationId xmlns:a16="http://schemas.microsoft.com/office/drawing/2014/main" id="{EA218826-2234-4A83-BDF2-400E0D1D15D8}"/>
              </a:ext>
            </a:extLst>
          </p:cNvPr>
          <p:cNvGrpSpPr/>
          <p:nvPr/>
        </p:nvGrpSpPr>
        <p:grpSpPr>
          <a:xfrm>
            <a:off x="6084168" y="5674329"/>
            <a:ext cx="3384376" cy="1067039"/>
            <a:chOff x="6084168" y="5775800"/>
            <a:chExt cx="3384376" cy="1067039"/>
          </a:xfrm>
        </p:grpSpPr>
        <p:sp>
          <p:nvSpPr>
            <p:cNvPr id="10" name="Arrow: Pentagon 9">
              <a:extLst>
                <a:ext uri="{FF2B5EF4-FFF2-40B4-BE49-F238E27FC236}">
                  <a16:creationId xmlns:a16="http://schemas.microsoft.com/office/drawing/2014/main" id="{D3EB5EB3-A1EA-4DB8-8D72-5B421EDCB679}"/>
                </a:ext>
              </a:extLst>
            </p:cNvPr>
            <p:cNvSpPr/>
            <p:nvPr/>
          </p:nvSpPr>
          <p:spPr>
            <a:xfrm rot="10800000">
              <a:off x="6084168" y="5775800"/>
              <a:ext cx="3384376" cy="1067039"/>
            </a:xfrm>
            <a:prstGeom prst="homePlat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C782D21D-DBDB-4F70-8D5B-07BE16601831}"/>
                </a:ext>
              </a:extLst>
            </p:cNvPr>
            <p:cNvPicPr>
              <a:picLocks noChangeAspect="1"/>
            </p:cNvPicPr>
            <p:nvPr/>
          </p:nvPicPr>
          <p:blipFill>
            <a:blip r:embed="rId4" cstate="email">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732240" y="5900624"/>
              <a:ext cx="2088232" cy="792385"/>
            </a:xfrm>
            <a:prstGeom prst="rect">
              <a:avLst/>
            </a:prstGeom>
          </p:spPr>
        </p:pic>
      </p:grpSp>
      <p:sp>
        <p:nvSpPr>
          <p:cNvPr id="12" name="Arrow: Pentagon 11">
            <a:extLst>
              <a:ext uri="{FF2B5EF4-FFF2-40B4-BE49-F238E27FC236}">
                <a16:creationId xmlns:a16="http://schemas.microsoft.com/office/drawing/2014/main" id="{6770CE59-9FBC-4952-86C8-8CA53B8351B4}"/>
              </a:ext>
            </a:extLst>
          </p:cNvPr>
          <p:cNvSpPr/>
          <p:nvPr/>
        </p:nvSpPr>
        <p:spPr>
          <a:xfrm>
            <a:off x="-55012" y="489753"/>
            <a:ext cx="7795364" cy="1067039"/>
          </a:xfrm>
          <a:prstGeom prst="homePlat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064A2">
                    <a:lumMod val="50000"/>
                  </a:srgbClr>
                </a:solidFill>
                <a:effectLst/>
                <a:uLnTx/>
                <a:uFillTx/>
                <a:latin typeface="Arial Narrow" panose="020B0606020202030204" pitchFamily="34" charset="0"/>
                <a:ea typeface="+mn-ea"/>
                <a:cs typeface="Arial" panose="020B0604020202020204" pitchFamily="34" charset="0"/>
              </a:rPr>
              <a:t>  PLAS GWYNANT OUTDOOR EDUCATION CENTRE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064A2">
                    <a:lumMod val="50000"/>
                  </a:srgbClr>
                </a:solidFill>
                <a:effectLst/>
                <a:uLnTx/>
                <a:uFillTx/>
                <a:latin typeface="Arial Narrow" panose="020B0606020202030204" pitchFamily="34" charset="0"/>
                <a:ea typeface="+mn-ea"/>
                <a:cs typeface="Arial" panose="020B0604020202020204" pitchFamily="34" charset="0"/>
              </a:rPr>
              <a:t>  </a:t>
            </a:r>
            <a:r>
              <a:rPr lang="en-GB" sz="2400" b="1" dirty="0">
                <a:solidFill>
                  <a:srgbClr val="8064A2">
                    <a:lumMod val="50000"/>
                  </a:srgbClr>
                </a:solidFill>
                <a:latin typeface="Arial Narrow" panose="020B0606020202030204" pitchFamily="34" charset="0"/>
                <a:cs typeface="Arial" panose="020B0604020202020204" pitchFamily="34" charset="0"/>
              </a:rPr>
              <a:t>Monday 15</a:t>
            </a:r>
            <a:r>
              <a:rPr lang="en-GB" sz="2400" b="1" baseline="30000" dirty="0">
                <a:solidFill>
                  <a:srgbClr val="8064A2">
                    <a:lumMod val="50000"/>
                  </a:srgbClr>
                </a:solidFill>
                <a:latin typeface="Arial Narrow" panose="020B0606020202030204" pitchFamily="34" charset="0"/>
                <a:cs typeface="Arial" panose="020B0604020202020204" pitchFamily="34" charset="0"/>
              </a:rPr>
              <a:t>th</a:t>
            </a:r>
            <a:r>
              <a:rPr lang="en-GB" sz="2400" b="1" dirty="0">
                <a:solidFill>
                  <a:srgbClr val="8064A2">
                    <a:lumMod val="50000"/>
                  </a:srgbClr>
                </a:solidFill>
                <a:latin typeface="Arial Narrow" panose="020B0606020202030204" pitchFamily="34" charset="0"/>
                <a:cs typeface="Arial" panose="020B0604020202020204" pitchFamily="34" charset="0"/>
              </a:rPr>
              <a:t> September – Friday 19</a:t>
            </a:r>
            <a:r>
              <a:rPr lang="en-GB" sz="2400" b="1" baseline="30000" dirty="0">
                <a:solidFill>
                  <a:srgbClr val="8064A2">
                    <a:lumMod val="50000"/>
                  </a:srgbClr>
                </a:solidFill>
                <a:latin typeface="Arial Narrow" panose="020B0606020202030204" pitchFamily="34" charset="0"/>
                <a:cs typeface="Arial" panose="020B0604020202020204" pitchFamily="34" charset="0"/>
              </a:rPr>
              <a:t>th</a:t>
            </a:r>
            <a:r>
              <a:rPr lang="en-GB" sz="2400" b="1" dirty="0">
                <a:solidFill>
                  <a:srgbClr val="8064A2">
                    <a:lumMod val="50000"/>
                  </a:srgbClr>
                </a:solidFill>
                <a:latin typeface="Arial Narrow" panose="020B0606020202030204" pitchFamily="34" charset="0"/>
                <a:cs typeface="Arial" panose="020B0604020202020204" pitchFamily="34" charset="0"/>
              </a:rPr>
              <a:t> September 2025</a:t>
            </a:r>
            <a:endParaRPr kumimoji="0" lang="en-GB" sz="2400" b="1" i="0" u="none" strike="noStrike" kern="1200" cap="none" spc="0" normalizeH="0" baseline="0" noProof="0" dirty="0">
              <a:ln>
                <a:noFill/>
              </a:ln>
              <a:solidFill>
                <a:srgbClr val="8064A2">
                  <a:lumMod val="50000"/>
                </a:srgbClr>
              </a:solidFill>
              <a:effectLst/>
              <a:uLnTx/>
              <a:uFillTx/>
              <a:latin typeface="Arial Narrow" panose="020B0606020202030204" pitchFamily="34" charset="0"/>
              <a:ea typeface="+mn-ea"/>
              <a:cs typeface="Arial" panose="020B0604020202020204" pitchFamily="34" charset="0"/>
            </a:endParaRPr>
          </a:p>
        </p:txBody>
      </p:sp>
    </p:spTree>
    <p:extLst>
      <p:ext uri="{BB962C8B-B14F-4D97-AF65-F5344CB8AC3E}">
        <p14:creationId xmlns:p14="http://schemas.microsoft.com/office/powerpoint/2010/main" val="1367663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400" b="1" dirty="0">
                <a:latin typeface="Arial Narrow" panose="020B0606020202030204" pitchFamily="34" charset="0"/>
              </a:rPr>
              <a:t>TEMPLE MEADOW STAFF ATTENDING THE VISIT</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pic>
        <p:nvPicPr>
          <p:cNvPr id="17" name="Picture 2">
            <a:extLst>
              <a:ext uri="{FF2B5EF4-FFF2-40B4-BE49-F238E27FC236}">
                <a16:creationId xmlns:a16="http://schemas.microsoft.com/office/drawing/2014/main" id="{7004A4E0-C43D-4804-9F2E-292FB84ABB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FCDE0B24-2138-BD4B-77EF-85DAD50374C8}"/>
              </a:ext>
            </a:extLst>
          </p:cNvPr>
          <p:cNvPicPr>
            <a:picLocks noChangeAspect="1"/>
          </p:cNvPicPr>
          <p:nvPr/>
        </p:nvPicPr>
        <p:blipFill rotWithShape="1">
          <a:blip r:embed="rId4"/>
          <a:srcRect b="8677"/>
          <a:stretch/>
        </p:blipFill>
        <p:spPr>
          <a:xfrm>
            <a:off x="50736" y="1369907"/>
            <a:ext cx="2181529" cy="4010585"/>
          </a:xfrm>
          <a:prstGeom prst="rect">
            <a:avLst/>
          </a:prstGeom>
        </p:spPr>
      </p:pic>
      <p:pic>
        <p:nvPicPr>
          <p:cNvPr id="9" name="Picture 8">
            <a:extLst>
              <a:ext uri="{FF2B5EF4-FFF2-40B4-BE49-F238E27FC236}">
                <a16:creationId xmlns:a16="http://schemas.microsoft.com/office/drawing/2014/main" id="{70484E5E-67C8-E00D-E1E1-497356DF310B}"/>
              </a:ext>
            </a:extLst>
          </p:cNvPr>
          <p:cNvPicPr>
            <a:picLocks noChangeAspect="1"/>
          </p:cNvPicPr>
          <p:nvPr/>
        </p:nvPicPr>
        <p:blipFill>
          <a:blip r:embed="rId5"/>
          <a:stretch>
            <a:fillRect/>
          </a:stretch>
        </p:blipFill>
        <p:spPr>
          <a:xfrm>
            <a:off x="4646965" y="1362369"/>
            <a:ext cx="2162477" cy="4010585"/>
          </a:xfrm>
          <a:prstGeom prst="rect">
            <a:avLst/>
          </a:prstGeom>
        </p:spPr>
      </p:pic>
      <p:pic>
        <p:nvPicPr>
          <p:cNvPr id="6" name="Picture 5">
            <a:extLst>
              <a:ext uri="{FF2B5EF4-FFF2-40B4-BE49-F238E27FC236}">
                <a16:creationId xmlns:a16="http://schemas.microsoft.com/office/drawing/2014/main" id="{021F0864-7627-D98A-6D78-45CB3756CBC3}"/>
              </a:ext>
            </a:extLst>
          </p:cNvPr>
          <p:cNvPicPr>
            <a:picLocks noChangeAspect="1"/>
          </p:cNvPicPr>
          <p:nvPr/>
        </p:nvPicPr>
        <p:blipFill>
          <a:blip r:embed="rId6"/>
          <a:srcRect t="760"/>
          <a:stretch/>
        </p:blipFill>
        <p:spPr>
          <a:xfrm>
            <a:off x="2360838" y="1383870"/>
            <a:ext cx="2136198" cy="4010585"/>
          </a:xfrm>
          <a:prstGeom prst="rect">
            <a:avLst/>
          </a:prstGeom>
        </p:spPr>
      </p:pic>
      <p:pic>
        <p:nvPicPr>
          <p:cNvPr id="11" name="Picture 10">
            <a:extLst>
              <a:ext uri="{FF2B5EF4-FFF2-40B4-BE49-F238E27FC236}">
                <a16:creationId xmlns:a16="http://schemas.microsoft.com/office/drawing/2014/main" id="{5909B042-44F6-87D7-6815-278081619013}"/>
              </a:ext>
            </a:extLst>
          </p:cNvPr>
          <p:cNvPicPr>
            <a:picLocks noChangeAspect="1"/>
          </p:cNvPicPr>
          <p:nvPr/>
        </p:nvPicPr>
        <p:blipFill>
          <a:blip r:embed="rId7"/>
          <a:stretch>
            <a:fillRect/>
          </a:stretch>
        </p:blipFill>
        <p:spPr>
          <a:xfrm>
            <a:off x="6905372" y="1362369"/>
            <a:ext cx="2136197" cy="4041317"/>
          </a:xfrm>
          <a:prstGeom prst="rect">
            <a:avLst/>
          </a:prstGeom>
        </p:spPr>
      </p:pic>
    </p:spTree>
    <p:extLst>
      <p:ext uri="{BB962C8B-B14F-4D97-AF65-F5344CB8AC3E}">
        <p14:creationId xmlns:p14="http://schemas.microsoft.com/office/powerpoint/2010/main" val="2994218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TEMPLE MEADOW – KEY MESSGAES</a:t>
            </a:r>
          </a:p>
        </p:txBody>
      </p:sp>
      <p:cxnSp>
        <p:nvCxnSpPr>
          <p:cNvPr id="10" name="Straight Connector 9"/>
          <p:cNvCxnSpPr/>
          <p:nvPr/>
        </p:nvCxnSpPr>
        <p:spPr>
          <a:xfrm>
            <a:off x="0" y="1124744"/>
            <a:ext cx="9144000" cy="0"/>
          </a:xfrm>
          <a:prstGeom prst="line">
            <a:avLst/>
          </a:prstGeom>
          <a:ln w="3492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A62CD31-347E-415D-9F76-FBBE7AFBD030}"/>
              </a:ext>
            </a:extLst>
          </p:cNvPr>
          <p:cNvSpPr txBox="1"/>
          <p:nvPr/>
        </p:nvSpPr>
        <p:spPr>
          <a:xfrm>
            <a:off x="430025" y="1124744"/>
            <a:ext cx="8229600" cy="5909310"/>
          </a:xfrm>
          <a:prstGeom prst="rect">
            <a:avLst/>
          </a:prstGeom>
          <a:noFill/>
        </p:spPr>
        <p:txBody>
          <a:bodyPr wrap="square" rtlCol="0">
            <a:spAutoFit/>
          </a:bodyPr>
          <a:lstStyle/>
          <a:p>
            <a:pPr marL="285750" indent="-285750">
              <a:buFont typeface="Arial" panose="020B0604020202020204" pitchFamily="34" charset="0"/>
              <a:buChar char="•"/>
            </a:pPr>
            <a:r>
              <a:rPr lang="en-GB" sz="1400" dirty="0"/>
              <a:t>On Monday morning, children should arrive at school promptly at 08:30. This allows pupils and staff an hour to check all required items have been packed and that any medication is safely stored. </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The coach will leave at 09:30. Please make sure your child brings a packed lunch in a lunch box. Pupils will then use this lunch box all week. Pupils should also have a re-usable, </a:t>
            </a:r>
            <a:r>
              <a:rPr lang="en-GB" sz="1400"/>
              <a:t>robust water bottle </a:t>
            </a:r>
            <a:r>
              <a:rPr lang="en-GB" sz="1400" dirty="0"/>
              <a:t>with them.</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When we arrive, a text message will be sent from school to let you know we’re there safely. As well as when we set off on the Friday to let you know the time of arrival back at school.</a:t>
            </a:r>
            <a:br>
              <a:rPr lang="en-GB" sz="1400" dirty="0"/>
            </a:br>
            <a:endParaRPr lang="en-GB" sz="1400" dirty="0"/>
          </a:p>
          <a:p>
            <a:pPr marL="285750" indent="-285750">
              <a:buFont typeface="Arial" panose="020B0604020202020204" pitchFamily="34" charset="0"/>
              <a:buChar char="•"/>
            </a:pPr>
            <a:r>
              <a:rPr lang="en-GB" sz="1400" dirty="0"/>
              <a:t>Children aren’t allowed to bring any electrical items such as mobile phones or smart watches. School will contact parents if needed.</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Temple Meadow staff will take extra snacks with them on the visit, to be distributed to pupils at appropriate times of the week. Therefore, pupils should not bring any food items with them. </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The school website will be updated daily with photographs to let you know what we’ve been up to.</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Medication can be brought and will be administered by Temple Meadow staff – this is subject to appropriate parental consent.</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Non-prescribed medication will be available during the period of the visit, should pupils have a headache/other mild symptoms that require treatment. Pupils will be assessed by Temple Meadow first-aiders before any medication is administered. Parental consent will be required for non-prescribed medication. A consent slip will be returned and retained, confirming the type of medication that you give consent for Temple Meadow staff to administer. Medication available will be liquid paracetamol and liquid anti-histamine. </a:t>
            </a:r>
          </a:p>
          <a:p>
            <a:endParaRPr lang="en-GB" sz="1400" dirty="0"/>
          </a:p>
        </p:txBody>
      </p:sp>
    </p:spTree>
    <p:extLst>
      <p:ext uri="{BB962C8B-B14F-4D97-AF65-F5344CB8AC3E}">
        <p14:creationId xmlns:p14="http://schemas.microsoft.com/office/powerpoint/2010/main" val="1247200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3CFFF3-DE8F-4697-8022-4A09F9A63E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040" y="1160748"/>
            <a:ext cx="7596335" cy="5697252"/>
          </a:xfrm>
          <a:prstGeom prst="rect">
            <a:avLst/>
          </a:prstGeom>
        </p:spPr>
      </p:pic>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ABOUT SANDWELL RESIDENTIAL SERVICE</a:t>
            </a:r>
          </a:p>
        </p:txBody>
      </p:sp>
      <p:cxnSp>
        <p:nvCxnSpPr>
          <p:cNvPr id="10" name="Straight Connector 9"/>
          <p:cNvCxnSpPr/>
          <p:nvPr/>
        </p:nvCxnSpPr>
        <p:spPr>
          <a:xfrm>
            <a:off x="0" y="1124744"/>
            <a:ext cx="9144000" cy="0"/>
          </a:xfrm>
          <a:prstGeom prst="line">
            <a:avLst/>
          </a:prstGeom>
          <a:ln w="3492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779912" y="1628800"/>
            <a:ext cx="4752528" cy="1200329"/>
          </a:xfrm>
          <a:prstGeom prst="rect">
            <a:avLst/>
          </a:prstGeom>
          <a:noFill/>
        </p:spPr>
        <p:txBody>
          <a:bodyPr wrap="square" rtlCol="0">
            <a:spAutoFit/>
          </a:bodyPr>
          <a:lstStyle/>
          <a:p>
            <a:pPr lvl="0">
              <a:defRPr/>
            </a:pPr>
            <a:r>
              <a:rPr lang="en-GB" dirty="0" err="1">
                <a:solidFill>
                  <a:prstClr val="black"/>
                </a:solidFill>
              </a:rPr>
              <a:t>Edgmond</a:t>
            </a:r>
            <a:r>
              <a:rPr lang="en-GB" dirty="0">
                <a:solidFill>
                  <a:prstClr val="black"/>
                </a:solidFill>
              </a:rPr>
              <a:t> Hall 		Shropshire</a:t>
            </a:r>
          </a:p>
          <a:p>
            <a:pPr lvl="0">
              <a:defRPr/>
            </a:pPr>
            <a:r>
              <a:rPr lang="en-GB" dirty="0">
                <a:solidFill>
                  <a:prstClr val="black"/>
                </a:solidFill>
              </a:rPr>
              <a:t>Frank Chapman Centre	Wyre Forest</a:t>
            </a:r>
          </a:p>
          <a:p>
            <a:pPr lvl="0">
              <a:defRPr/>
            </a:pPr>
            <a:r>
              <a:rPr lang="en-GB" dirty="0">
                <a:solidFill>
                  <a:prstClr val="black"/>
                </a:solidFill>
              </a:rPr>
              <a:t>Ingestre Arts		Staffordshire</a:t>
            </a:r>
          </a:p>
          <a:p>
            <a:pPr lvl="0">
              <a:defRPr/>
            </a:pPr>
            <a:r>
              <a:rPr lang="en-GB" dirty="0">
                <a:solidFill>
                  <a:prstClr val="black"/>
                </a:solidFill>
              </a:rPr>
              <a:t>Plas Gwynant		Snowdonia</a:t>
            </a:r>
          </a:p>
        </p:txBody>
      </p:sp>
      <p:pic>
        <p:nvPicPr>
          <p:cNvPr id="19" name="Picture 18">
            <a:extLst>
              <a:ext uri="{FF2B5EF4-FFF2-40B4-BE49-F238E27FC236}">
                <a16:creationId xmlns:a16="http://schemas.microsoft.com/office/drawing/2014/main" id="{F0EF4681-B522-4182-A818-8FEE1FAC310C}"/>
              </a:ext>
            </a:extLst>
          </p:cNvPr>
          <p:cNvPicPr>
            <a:picLocks noChangeAspect="1"/>
          </p:cNvPicPr>
          <p:nvPr/>
        </p:nvPicPr>
        <p:blipFill>
          <a:blip r:embed="rId4" cstate="email">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
        <p:nvSpPr>
          <p:cNvPr id="20" name="TextBox 19">
            <a:extLst>
              <a:ext uri="{FF2B5EF4-FFF2-40B4-BE49-F238E27FC236}">
                <a16:creationId xmlns:a16="http://schemas.microsoft.com/office/drawing/2014/main" id="{9F07E19A-0B78-4D45-9F3A-B99EF4D152A0}"/>
              </a:ext>
            </a:extLst>
          </p:cNvPr>
          <p:cNvSpPr txBox="1"/>
          <p:nvPr/>
        </p:nvSpPr>
        <p:spPr>
          <a:xfrm>
            <a:off x="3491880" y="1268760"/>
            <a:ext cx="1944216" cy="369332"/>
          </a:xfrm>
          <a:prstGeom prst="rect">
            <a:avLst/>
          </a:prstGeom>
          <a:noFill/>
        </p:spPr>
        <p:txBody>
          <a:bodyPr wrap="square" rtlCol="0">
            <a:spAutoFit/>
          </a:bodyPr>
          <a:lstStyle/>
          <a:p>
            <a:r>
              <a:rPr lang="en-GB" b="1" dirty="0">
                <a:latin typeface="Arial Narrow" panose="020B0606020202030204" pitchFamily="34" charset="0"/>
              </a:rPr>
              <a:t>4 SUPER VENUES</a:t>
            </a:r>
          </a:p>
        </p:txBody>
      </p:sp>
      <p:sp>
        <p:nvSpPr>
          <p:cNvPr id="22" name="TextBox 21">
            <a:extLst>
              <a:ext uri="{FF2B5EF4-FFF2-40B4-BE49-F238E27FC236}">
                <a16:creationId xmlns:a16="http://schemas.microsoft.com/office/drawing/2014/main" id="{B95B160D-D587-4D2A-B415-C67FBCA58BA8}"/>
              </a:ext>
            </a:extLst>
          </p:cNvPr>
          <p:cNvSpPr txBox="1"/>
          <p:nvPr/>
        </p:nvSpPr>
        <p:spPr>
          <a:xfrm>
            <a:off x="3491880" y="2996952"/>
            <a:ext cx="2304256" cy="369332"/>
          </a:xfrm>
          <a:prstGeom prst="rect">
            <a:avLst/>
          </a:prstGeom>
          <a:noFill/>
        </p:spPr>
        <p:txBody>
          <a:bodyPr wrap="square" rtlCol="0">
            <a:spAutoFit/>
          </a:bodyPr>
          <a:lstStyle/>
          <a:p>
            <a:r>
              <a:rPr lang="en-GB" b="1" dirty="0">
                <a:latin typeface="Arial Narrow" panose="020B0606020202030204" pitchFamily="34" charset="0"/>
              </a:rPr>
              <a:t>HOME FROM HOME</a:t>
            </a:r>
          </a:p>
        </p:txBody>
      </p:sp>
      <p:sp>
        <p:nvSpPr>
          <p:cNvPr id="23" name="TextBox 22">
            <a:extLst>
              <a:ext uri="{FF2B5EF4-FFF2-40B4-BE49-F238E27FC236}">
                <a16:creationId xmlns:a16="http://schemas.microsoft.com/office/drawing/2014/main" id="{C9A81648-8CE7-4AC1-B610-691353C54244}"/>
              </a:ext>
            </a:extLst>
          </p:cNvPr>
          <p:cNvSpPr txBox="1"/>
          <p:nvPr/>
        </p:nvSpPr>
        <p:spPr>
          <a:xfrm>
            <a:off x="3491880" y="4293096"/>
            <a:ext cx="3312368" cy="369332"/>
          </a:xfrm>
          <a:prstGeom prst="rect">
            <a:avLst/>
          </a:prstGeom>
          <a:noFill/>
        </p:spPr>
        <p:txBody>
          <a:bodyPr wrap="square" rtlCol="0">
            <a:spAutoFit/>
          </a:bodyPr>
          <a:lstStyle/>
          <a:p>
            <a:r>
              <a:rPr lang="en-GB" b="1" dirty="0">
                <a:latin typeface="Arial Narrow" panose="020B0606020202030204" pitchFamily="34" charset="0"/>
              </a:rPr>
              <a:t>TAILORED PROGRAMMES</a:t>
            </a:r>
          </a:p>
        </p:txBody>
      </p:sp>
      <p:sp>
        <p:nvSpPr>
          <p:cNvPr id="24" name="TextBox 23">
            <a:extLst>
              <a:ext uri="{FF2B5EF4-FFF2-40B4-BE49-F238E27FC236}">
                <a16:creationId xmlns:a16="http://schemas.microsoft.com/office/drawing/2014/main" id="{E7972226-DDF6-4B86-961F-4BEDE4DA5311}"/>
              </a:ext>
            </a:extLst>
          </p:cNvPr>
          <p:cNvSpPr txBox="1"/>
          <p:nvPr/>
        </p:nvSpPr>
        <p:spPr>
          <a:xfrm>
            <a:off x="3491880" y="5517232"/>
            <a:ext cx="3816424" cy="369332"/>
          </a:xfrm>
          <a:prstGeom prst="rect">
            <a:avLst/>
          </a:prstGeom>
          <a:noFill/>
        </p:spPr>
        <p:txBody>
          <a:bodyPr wrap="square" rtlCol="0">
            <a:spAutoFit/>
          </a:bodyPr>
          <a:lstStyle/>
          <a:p>
            <a:r>
              <a:rPr lang="en-GB" b="1" dirty="0">
                <a:latin typeface="Arial Narrow" panose="020B0606020202030204" pitchFamily="34" charset="0"/>
              </a:rPr>
              <a:t>THE HIGHEST STANDARDS</a:t>
            </a:r>
          </a:p>
        </p:txBody>
      </p:sp>
      <p:sp>
        <p:nvSpPr>
          <p:cNvPr id="25" name="TextBox 24">
            <a:extLst>
              <a:ext uri="{FF2B5EF4-FFF2-40B4-BE49-F238E27FC236}">
                <a16:creationId xmlns:a16="http://schemas.microsoft.com/office/drawing/2014/main" id="{F4065C16-F9BC-40A9-82D5-72694FC08F5C}"/>
              </a:ext>
            </a:extLst>
          </p:cNvPr>
          <p:cNvSpPr txBox="1"/>
          <p:nvPr/>
        </p:nvSpPr>
        <p:spPr>
          <a:xfrm>
            <a:off x="3779911" y="3430741"/>
            <a:ext cx="4752528" cy="646331"/>
          </a:xfrm>
          <a:prstGeom prst="rect">
            <a:avLst/>
          </a:prstGeom>
          <a:noFill/>
        </p:spPr>
        <p:txBody>
          <a:bodyPr wrap="square" rtlCol="0">
            <a:spAutoFit/>
          </a:bodyPr>
          <a:lstStyle/>
          <a:p>
            <a:pPr lvl="0">
              <a:defRPr/>
            </a:pPr>
            <a:r>
              <a:rPr lang="en-GB" dirty="0">
                <a:solidFill>
                  <a:prstClr val="black"/>
                </a:solidFill>
              </a:rPr>
              <a:t>Small, welcoming centres.  Have the place to yourselves!</a:t>
            </a:r>
          </a:p>
        </p:txBody>
      </p:sp>
      <p:sp>
        <p:nvSpPr>
          <p:cNvPr id="26" name="TextBox 25">
            <a:extLst>
              <a:ext uri="{FF2B5EF4-FFF2-40B4-BE49-F238E27FC236}">
                <a16:creationId xmlns:a16="http://schemas.microsoft.com/office/drawing/2014/main" id="{E3793ADD-A863-4537-91B3-4087C0E11A86}"/>
              </a:ext>
            </a:extLst>
          </p:cNvPr>
          <p:cNvSpPr txBox="1"/>
          <p:nvPr/>
        </p:nvSpPr>
        <p:spPr>
          <a:xfrm>
            <a:off x="3779911" y="4653136"/>
            <a:ext cx="4752528" cy="646331"/>
          </a:xfrm>
          <a:prstGeom prst="rect">
            <a:avLst/>
          </a:prstGeom>
          <a:noFill/>
        </p:spPr>
        <p:txBody>
          <a:bodyPr wrap="square" rtlCol="0">
            <a:spAutoFit/>
          </a:bodyPr>
          <a:lstStyle/>
          <a:p>
            <a:r>
              <a:rPr lang="en-GB" dirty="0"/>
              <a:t>A real learning experience: </a:t>
            </a:r>
          </a:p>
          <a:p>
            <a:r>
              <a:rPr lang="en-GB" dirty="0"/>
              <a:t>The programme is designed with school.</a:t>
            </a:r>
          </a:p>
        </p:txBody>
      </p:sp>
      <p:sp>
        <p:nvSpPr>
          <p:cNvPr id="27" name="TextBox 26">
            <a:extLst>
              <a:ext uri="{FF2B5EF4-FFF2-40B4-BE49-F238E27FC236}">
                <a16:creationId xmlns:a16="http://schemas.microsoft.com/office/drawing/2014/main" id="{5D2DFF5D-B37C-4AAD-B74D-B716FEB5E50A}"/>
              </a:ext>
            </a:extLst>
          </p:cNvPr>
          <p:cNvSpPr txBox="1"/>
          <p:nvPr/>
        </p:nvSpPr>
        <p:spPr>
          <a:xfrm>
            <a:off x="3777142" y="5922567"/>
            <a:ext cx="2163010" cy="646331"/>
          </a:xfrm>
          <a:prstGeom prst="rect">
            <a:avLst/>
          </a:prstGeom>
          <a:noFill/>
        </p:spPr>
        <p:txBody>
          <a:bodyPr wrap="square" rtlCol="0">
            <a:spAutoFit/>
          </a:bodyPr>
          <a:lstStyle/>
          <a:p>
            <a:pPr lvl="0">
              <a:defRPr/>
            </a:pPr>
            <a:r>
              <a:rPr lang="en-GB" dirty="0">
                <a:solidFill>
                  <a:prstClr val="black"/>
                </a:solidFill>
              </a:rPr>
              <a:t>14,000 </a:t>
            </a:r>
            <a:r>
              <a:rPr lang="en-GB" dirty="0" err="1">
                <a:solidFill>
                  <a:prstClr val="black"/>
                </a:solidFill>
              </a:rPr>
              <a:t>pax</a:t>
            </a:r>
            <a:r>
              <a:rPr lang="en-GB" dirty="0">
                <a:solidFill>
                  <a:prstClr val="black"/>
                </a:solidFill>
              </a:rPr>
              <a:t> p/a from across the UK</a:t>
            </a:r>
          </a:p>
        </p:txBody>
      </p:sp>
    </p:spTree>
    <p:extLst>
      <p:ext uri="{BB962C8B-B14F-4D97-AF65-F5344CB8AC3E}">
        <p14:creationId xmlns:p14="http://schemas.microsoft.com/office/powerpoint/2010/main" val="1794528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PLAS GWYNANT: CENTRE FACTS</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331803" y="1353838"/>
            <a:ext cx="4087306" cy="1477328"/>
          </a:xfrm>
          <a:prstGeom prst="rect">
            <a:avLst/>
          </a:prstGeom>
          <a:noFill/>
        </p:spPr>
        <p:txBody>
          <a:bodyPr wrap="square" rtlCol="0">
            <a:spAutoFit/>
          </a:bodyPr>
          <a:lstStyle/>
          <a:p>
            <a:r>
              <a:rPr lang="en-GB" b="1" dirty="0"/>
              <a:t>Location</a:t>
            </a:r>
          </a:p>
          <a:p>
            <a:r>
              <a:rPr lang="en-GB" dirty="0"/>
              <a:t>A beautiful lodge set in its own parkland at the foot of Snowdon.</a:t>
            </a:r>
          </a:p>
          <a:p>
            <a:endParaRPr lang="en-GB" dirty="0"/>
          </a:p>
          <a:p>
            <a:r>
              <a:rPr lang="en-GB" dirty="0"/>
              <a:t>Nant </a:t>
            </a:r>
            <a:r>
              <a:rPr lang="en-GB" dirty="0" err="1"/>
              <a:t>Gwynant</a:t>
            </a:r>
            <a:r>
              <a:rPr lang="en-GB" dirty="0"/>
              <a:t>, Caernarfon, LL55 4NR</a:t>
            </a:r>
          </a:p>
        </p:txBody>
      </p:sp>
      <p:grpSp>
        <p:nvGrpSpPr>
          <p:cNvPr id="16" name="Group 15"/>
          <p:cNvGrpSpPr/>
          <p:nvPr/>
        </p:nvGrpSpPr>
        <p:grpSpPr>
          <a:xfrm>
            <a:off x="4716017" y="4561978"/>
            <a:ext cx="3816423" cy="1171278"/>
            <a:chOff x="5148065" y="4437112"/>
            <a:chExt cx="3797632" cy="1296144"/>
          </a:xfrm>
        </p:grpSpPr>
        <p:sp>
          <p:nvSpPr>
            <p:cNvPr id="9" name="Rounded Rectangle 8"/>
            <p:cNvSpPr/>
            <p:nvPr/>
          </p:nvSpPr>
          <p:spPr>
            <a:xfrm>
              <a:off x="5148065"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6B900"/>
                </a:solidFill>
              </a:endParaRPr>
            </a:p>
          </p:txBody>
        </p:sp>
        <p:sp>
          <p:nvSpPr>
            <p:cNvPr id="12" name="TextBox 11"/>
            <p:cNvSpPr txBox="1"/>
            <p:nvPr/>
          </p:nvSpPr>
          <p:spPr>
            <a:xfrm>
              <a:off x="5246681" y="4623519"/>
              <a:ext cx="3600399" cy="1021763"/>
            </a:xfrm>
            <a:prstGeom prst="rect">
              <a:avLst/>
            </a:prstGeom>
            <a:noFill/>
          </p:spPr>
          <p:txBody>
            <a:bodyPr wrap="square" rtlCol="0">
              <a:spAutoFit/>
            </a:bodyPr>
            <a:lstStyle/>
            <a:p>
              <a:pPr algn="r"/>
              <a:r>
                <a:rPr lang="en-GB" b="1" dirty="0">
                  <a:solidFill>
                    <a:schemeClr val="bg1"/>
                  </a:solidFill>
                </a:rPr>
                <a:t>54 beds</a:t>
              </a:r>
            </a:p>
            <a:p>
              <a:pPr algn="r"/>
              <a:r>
                <a:rPr lang="en-GB" b="1" dirty="0">
                  <a:solidFill>
                    <a:schemeClr val="bg1"/>
                  </a:solidFill>
                </a:rPr>
                <a:t>Dorms of 2 to 8</a:t>
              </a:r>
            </a:p>
            <a:p>
              <a:pPr algn="r"/>
              <a:r>
                <a:rPr lang="en-GB" b="1" dirty="0">
                  <a:solidFill>
                    <a:schemeClr val="bg1"/>
                  </a:solidFill>
                </a:rPr>
                <a:t>Groups of 40+ have sole occupancy</a:t>
              </a:r>
            </a:p>
          </p:txBody>
        </p:sp>
        <p:pic>
          <p:nvPicPr>
            <p:cNvPr id="14" name="Picture 1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508104" y="4553279"/>
              <a:ext cx="1207825" cy="603913"/>
            </a:xfrm>
            <a:prstGeom prst="rect">
              <a:avLst/>
            </a:prstGeom>
          </p:spPr>
        </p:pic>
      </p:grpSp>
      <p:sp>
        <p:nvSpPr>
          <p:cNvPr id="17" name="TextBox 16"/>
          <p:cNvSpPr txBox="1"/>
          <p:nvPr/>
        </p:nvSpPr>
        <p:spPr>
          <a:xfrm>
            <a:off x="331803" y="3140968"/>
            <a:ext cx="3792819" cy="1477328"/>
          </a:xfrm>
          <a:prstGeom prst="rect">
            <a:avLst/>
          </a:prstGeom>
          <a:noFill/>
        </p:spPr>
        <p:txBody>
          <a:bodyPr wrap="square" rtlCol="0">
            <a:spAutoFit/>
          </a:bodyPr>
          <a:lstStyle/>
          <a:p>
            <a:r>
              <a:rPr lang="en-GB" b="1" dirty="0"/>
              <a:t>Outside</a:t>
            </a:r>
          </a:p>
          <a:p>
            <a:r>
              <a:rPr lang="en-GB" dirty="0"/>
              <a:t>Lots of safe space to play in grounds, and direct access to the mountains, rivers, lakes and beaches of the National Park.  </a:t>
            </a:r>
          </a:p>
        </p:txBody>
      </p:sp>
      <p:sp>
        <p:nvSpPr>
          <p:cNvPr id="18" name="TextBox 17"/>
          <p:cNvSpPr txBox="1"/>
          <p:nvPr/>
        </p:nvSpPr>
        <p:spPr>
          <a:xfrm>
            <a:off x="345264" y="4941168"/>
            <a:ext cx="4186689" cy="1477328"/>
          </a:xfrm>
          <a:prstGeom prst="rect">
            <a:avLst/>
          </a:prstGeom>
          <a:noFill/>
        </p:spPr>
        <p:txBody>
          <a:bodyPr wrap="square" rtlCol="0">
            <a:spAutoFit/>
          </a:bodyPr>
          <a:lstStyle/>
          <a:p>
            <a:r>
              <a:rPr lang="en-GB" b="1" dirty="0"/>
              <a:t>Inside</a:t>
            </a:r>
          </a:p>
          <a:p>
            <a:r>
              <a:rPr lang="en-GB" dirty="0"/>
              <a:t>Comfortable social space, review rooms, and games room for a perfect residential stay.  </a:t>
            </a:r>
          </a:p>
          <a:p>
            <a:endParaRPr lang="en-GB" b="1" dirty="0"/>
          </a:p>
        </p:txBody>
      </p:sp>
      <p:pic>
        <p:nvPicPr>
          <p:cNvPr id="1026" name="Picture 2">
            <a:extLst>
              <a:ext uri="{FF2B5EF4-FFF2-40B4-BE49-F238E27FC236}">
                <a16:creationId xmlns:a16="http://schemas.microsoft.com/office/drawing/2014/main" id="{83D75974-1BAD-493D-ABF0-04BBC3E5DDC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9AB24FCC-CFFA-47D0-8817-A906EACBE80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414445" y="1554154"/>
            <a:ext cx="4334019" cy="2889346"/>
          </a:xfrm>
          <a:prstGeom prst="rect">
            <a:avLst/>
          </a:prstGeom>
          <a:effectLst>
            <a:softEdge rad="127000"/>
          </a:effectLst>
        </p:spPr>
      </p:pic>
      <p:pic>
        <p:nvPicPr>
          <p:cNvPr id="15" name="Picture 14">
            <a:extLst>
              <a:ext uri="{FF2B5EF4-FFF2-40B4-BE49-F238E27FC236}">
                <a16:creationId xmlns:a16="http://schemas.microsoft.com/office/drawing/2014/main" id="{F530B89A-CCBC-41CA-B6BB-253AE9284C14}"/>
              </a:ext>
            </a:extLst>
          </p:cNvPr>
          <p:cNvPicPr>
            <a:picLocks noChangeAspect="1"/>
          </p:cNvPicPr>
          <p:nvPr/>
        </p:nvPicPr>
        <p:blipFill>
          <a:blip r:embed="rId6" cstate="email">
            <a:clrChange>
              <a:clrFrom>
                <a:srgbClr val="D2D2D2"/>
              </a:clrFrom>
              <a:clrTo>
                <a:srgbClr val="D2D2D2">
                  <a:alpha val="0"/>
                </a:srgbClr>
              </a:clrTo>
            </a:clrChange>
            <a:extLst>
              <a:ext uri="{BEBA8EAE-BF5A-486C-A8C5-ECC9F3942E4B}">
                <a14:imgProps xmlns:a14="http://schemas.microsoft.com/office/drawing/2010/main">
                  <a14:imgLayer r:embed="rId7">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1710636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75A0C1C4-88E9-4038-A614-43517B58975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283" y="5475516"/>
            <a:ext cx="1354164" cy="1374997"/>
          </a:xfrm>
          <a:prstGeom prst="rect">
            <a:avLst/>
          </a:prstGeom>
        </p:spPr>
      </p:pic>
      <p:sp>
        <p:nvSpPr>
          <p:cNvPr id="2" name="Title 1"/>
          <p:cNvSpPr>
            <a:spLocks noGrp="1"/>
          </p:cNvSpPr>
          <p:nvPr>
            <p:ph type="title"/>
          </p:nvPr>
        </p:nvSpPr>
        <p:spPr>
          <a:xfrm>
            <a:off x="457200" y="125907"/>
            <a:ext cx="8229600" cy="1143000"/>
          </a:xfrm>
        </p:spPr>
        <p:txBody>
          <a:bodyPr>
            <a:normAutofit/>
          </a:bodyPr>
          <a:lstStyle/>
          <a:p>
            <a:pPr algn="l"/>
            <a:r>
              <a:rPr lang="en-GB" sz="2800" b="1">
                <a:latin typeface="Arial Narrow" panose="020B0606020202030204" pitchFamily="34" charset="0"/>
              </a:rPr>
              <a:t>PLAS GWYNANT </a:t>
            </a:r>
            <a:endParaRPr lang="en-GB" sz="2800" b="1" dirty="0">
              <a:latin typeface="Arial Narrow" panose="020B0606020202030204" pitchFamily="34" charset="0"/>
            </a:endParaRP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42625" y="5661248"/>
            <a:ext cx="1134373" cy="1134373"/>
          </a:xfrm>
          <a:prstGeom prst="rect">
            <a:avLst/>
          </a:prstGeom>
        </p:spPr>
      </p:pic>
      <p:pic>
        <p:nvPicPr>
          <p:cNvPr id="35" name="Picture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50722" y="5815108"/>
            <a:ext cx="1287929" cy="998268"/>
          </a:xfrm>
          <a:prstGeom prst="rect">
            <a:avLst/>
          </a:prstGeom>
        </p:spPr>
      </p:pic>
      <p:pic>
        <p:nvPicPr>
          <p:cNvPr id="18" name="Picture 2">
            <a:extLst>
              <a:ext uri="{FF2B5EF4-FFF2-40B4-BE49-F238E27FC236}">
                <a16:creationId xmlns:a16="http://schemas.microsoft.com/office/drawing/2014/main" id="{7380D6DE-B7A9-490F-ACC2-E845A1DBE96B}"/>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B7448D2-DA02-425F-AFD6-B3C5F705CDC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97283" y="1476315"/>
            <a:ext cx="2880320" cy="1919463"/>
          </a:xfrm>
          <a:prstGeom prst="rect">
            <a:avLst/>
          </a:prstGeom>
        </p:spPr>
      </p:pic>
      <p:pic>
        <p:nvPicPr>
          <p:cNvPr id="6" name="Picture 5">
            <a:extLst>
              <a:ext uri="{FF2B5EF4-FFF2-40B4-BE49-F238E27FC236}">
                <a16:creationId xmlns:a16="http://schemas.microsoft.com/office/drawing/2014/main" id="{CA90A6BE-3356-407F-A1A9-B17DD98AFFE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71240" y="1476315"/>
            <a:ext cx="2876259" cy="1919463"/>
          </a:xfrm>
          <a:prstGeom prst="rect">
            <a:avLst/>
          </a:prstGeom>
        </p:spPr>
      </p:pic>
      <p:pic>
        <p:nvPicPr>
          <p:cNvPr id="7" name="Picture 6">
            <a:extLst>
              <a:ext uri="{FF2B5EF4-FFF2-40B4-BE49-F238E27FC236}">
                <a16:creationId xmlns:a16="http://schemas.microsoft.com/office/drawing/2014/main" id="{B2472A1E-E721-4C01-9AEB-6E99AFB5A135}"/>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141136" y="1451554"/>
            <a:ext cx="2876948" cy="1944224"/>
          </a:xfrm>
          <a:prstGeom prst="rect">
            <a:avLst/>
          </a:prstGeom>
        </p:spPr>
      </p:pic>
      <p:pic>
        <p:nvPicPr>
          <p:cNvPr id="8" name="Picture 7">
            <a:extLst>
              <a:ext uri="{FF2B5EF4-FFF2-40B4-BE49-F238E27FC236}">
                <a16:creationId xmlns:a16="http://schemas.microsoft.com/office/drawing/2014/main" id="{701C34A3-7C1E-48D4-949F-A3E5EB831AF6}"/>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52340" y="3571583"/>
            <a:ext cx="2914059" cy="1942012"/>
          </a:xfrm>
          <a:prstGeom prst="rect">
            <a:avLst/>
          </a:prstGeom>
        </p:spPr>
      </p:pic>
      <p:pic>
        <p:nvPicPr>
          <p:cNvPr id="9" name="Picture 8">
            <a:extLst>
              <a:ext uri="{FF2B5EF4-FFF2-40B4-BE49-F238E27FC236}">
                <a16:creationId xmlns:a16="http://schemas.microsoft.com/office/drawing/2014/main" id="{161E721C-A041-499F-B473-519542E1B976}"/>
              </a:ext>
            </a:extLst>
          </p:cNvPr>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197283" y="3589543"/>
            <a:ext cx="2880320" cy="1906094"/>
          </a:xfrm>
          <a:prstGeom prst="rect">
            <a:avLst/>
          </a:prstGeom>
        </p:spPr>
      </p:pic>
      <p:pic>
        <p:nvPicPr>
          <p:cNvPr id="11" name="Picture 10">
            <a:extLst>
              <a:ext uri="{FF2B5EF4-FFF2-40B4-BE49-F238E27FC236}">
                <a16:creationId xmlns:a16="http://schemas.microsoft.com/office/drawing/2014/main" id="{D7F7AE51-A76B-4982-B10A-9B68C713ACF4}"/>
              </a:ext>
            </a:extLst>
          </p:cNvPr>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6141136" y="3564171"/>
            <a:ext cx="2876948" cy="1945563"/>
          </a:xfrm>
          <a:prstGeom prst="rect">
            <a:avLst/>
          </a:prstGeom>
        </p:spPr>
      </p:pic>
      <p:pic>
        <p:nvPicPr>
          <p:cNvPr id="14" name="Picture 13">
            <a:extLst>
              <a:ext uri="{FF2B5EF4-FFF2-40B4-BE49-F238E27FC236}">
                <a16:creationId xmlns:a16="http://schemas.microsoft.com/office/drawing/2014/main" id="{F4EBD7A8-58F6-42A0-9474-00276F9030BD}"/>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883732" y="5566392"/>
            <a:ext cx="1185169" cy="1195626"/>
          </a:xfrm>
          <a:prstGeom prst="rect">
            <a:avLst/>
          </a:prstGeom>
        </p:spPr>
      </p:pic>
      <p:pic>
        <p:nvPicPr>
          <p:cNvPr id="16" name="Picture 15">
            <a:extLst>
              <a:ext uri="{FF2B5EF4-FFF2-40B4-BE49-F238E27FC236}">
                <a16:creationId xmlns:a16="http://schemas.microsoft.com/office/drawing/2014/main" id="{84948EE2-C6BC-41ED-9271-4A5C47A60C09}"/>
              </a:ext>
            </a:extLst>
          </p:cNvPr>
          <p:cNvPicPr>
            <a:picLocks noChangeAspect="1"/>
          </p:cNvPicPr>
          <p:nvPr/>
        </p:nvPicPr>
        <p:blipFill>
          <a:blip r:embed="rId14" cstate="email">
            <a:clrChange>
              <a:clrFrom>
                <a:srgbClr val="D2D2D2"/>
              </a:clrFrom>
              <a:clrTo>
                <a:srgbClr val="D2D2D2">
                  <a:alpha val="0"/>
                </a:srgbClr>
              </a:clrTo>
            </a:clrChange>
            <a:extLst>
              <a:ext uri="{BEBA8EAE-BF5A-486C-A8C5-ECC9F3942E4B}">
                <a14:imgProps xmlns:a14="http://schemas.microsoft.com/office/drawing/2010/main">
                  <a14:imgLayer r:embed="rId1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3264422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94E67C-8AE0-4C46-BB15-F7D2C5FF601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9496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DC8C587-952B-47BE-B488-2C85041503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AutoShape 2" descr="Mel (Thu) blue 107.JPG">
            <a:extLst>
              <a:ext uri="{FF2B5EF4-FFF2-40B4-BE49-F238E27FC236}">
                <a16:creationId xmlns:a16="http://schemas.microsoft.com/office/drawing/2014/main" id="{2F258D7F-FC90-456F-A40B-AC2796A491DC}"/>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91481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2CFD02-E87C-46A0-9716-4635DD19A20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0360" y="0"/>
            <a:ext cx="10214680" cy="6857999"/>
          </a:xfrm>
          <a:prstGeom prst="rect">
            <a:avLst/>
          </a:prstGeom>
        </p:spPr>
      </p:pic>
    </p:spTree>
    <p:extLst>
      <p:ext uri="{BB962C8B-B14F-4D97-AF65-F5344CB8AC3E}">
        <p14:creationId xmlns:p14="http://schemas.microsoft.com/office/powerpoint/2010/main" val="3962433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ACTIVITIES</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323528" y="1413890"/>
            <a:ext cx="4005811" cy="2469907"/>
          </a:xfrm>
          <a:prstGeom prst="rect">
            <a:avLst/>
          </a:prstGeom>
          <a:noFill/>
        </p:spPr>
        <p:txBody>
          <a:bodyPr wrap="square" rtlCol="0">
            <a:spAutoFit/>
          </a:bodyPr>
          <a:lstStyle/>
          <a:p>
            <a:r>
              <a:rPr lang="en-GB" dirty="0"/>
              <a:t>At </a:t>
            </a:r>
            <a:r>
              <a:rPr lang="en-GB" dirty="0" err="1"/>
              <a:t>Plas</a:t>
            </a:r>
            <a:r>
              <a:rPr lang="en-GB" dirty="0"/>
              <a:t> </a:t>
            </a:r>
            <a:r>
              <a:rPr lang="en-GB" dirty="0" err="1"/>
              <a:t>Gwynant</a:t>
            </a:r>
            <a:r>
              <a:rPr lang="en-GB" dirty="0"/>
              <a:t> we offer an exciting range of adventurous outdoor activities that make the best use of the surrounding environment.  </a:t>
            </a:r>
          </a:p>
          <a:p>
            <a:endParaRPr lang="en-GB" sz="1050" dirty="0"/>
          </a:p>
          <a:p>
            <a:r>
              <a:rPr lang="en-GB" dirty="0"/>
              <a:t>Tailored to the individuals, activities are all about challenging yourself, trying something new, and learning through experiences.</a:t>
            </a:r>
          </a:p>
        </p:txBody>
      </p:sp>
      <p:sp>
        <p:nvSpPr>
          <p:cNvPr id="18" name="TextBox 17"/>
          <p:cNvSpPr txBox="1"/>
          <p:nvPr/>
        </p:nvSpPr>
        <p:spPr>
          <a:xfrm>
            <a:off x="409005" y="4012946"/>
            <a:ext cx="3834855" cy="2585323"/>
          </a:xfrm>
          <a:prstGeom prst="rect">
            <a:avLst/>
          </a:prstGeom>
          <a:noFill/>
        </p:spPr>
        <p:txBody>
          <a:bodyPr wrap="square" rtlCol="0">
            <a:spAutoFit/>
          </a:bodyPr>
          <a:lstStyle/>
          <a:p>
            <a:r>
              <a:rPr lang="en-GB" b="1" dirty="0"/>
              <a:t>Activities include:</a:t>
            </a:r>
          </a:p>
          <a:p>
            <a:pPr marL="285750" indent="-285750">
              <a:buFont typeface="Arial" panose="020B0604020202020204" pitchFamily="34" charset="0"/>
              <a:buChar char="•"/>
            </a:pPr>
            <a:r>
              <a:rPr lang="en-GB" dirty="0"/>
              <a:t>Rock Climbing</a:t>
            </a:r>
          </a:p>
          <a:p>
            <a:pPr marL="285750" indent="-285750">
              <a:buFont typeface="Arial" panose="020B0604020202020204" pitchFamily="34" charset="0"/>
              <a:buChar char="•"/>
            </a:pPr>
            <a:r>
              <a:rPr lang="en-GB" dirty="0"/>
              <a:t>Abseiling</a:t>
            </a:r>
          </a:p>
          <a:p>
            <a:pPr marL="285750" indent="-285750">
              <a:buFont typeface="Arial" panose="020B0604020202020204" pitchFamily="34" charset="0"/>
              <a:buChar char="•"/>
            </a:pPr>
            <a:r>
              <a:rPr lang="en-GB" dirty="0"/>
              <a:t>Gorge Walking</a:t>
            </a:r>
          </a:p>
          <a:p>
            <a:pPr marL="285750" indent="-285750">
              <a:buFont typeface="Arial" panose="020B0604020202020204" pitchFamily="34" charset="0"/>
              <a:buChar char="•"/>
            </a:pPr>
            <a:r>
              <a:rPr lang="en-GB" dirty="0"/>
              <a:t>Kayaking</a:t>
            </a:r>
          </a:p>
          <a:p>
            <a:pPr marL="285750" indent="-285750">
              <a:buFont typeface="Arial" panose="020B0604020202020204" pitchFamily="34" charset="0"/>
              <a:buChar char="•"/>
            </a:pPr>
            <a:r>
              <a:rPr lang="en-GB" dirty="0"/>
              <a:t>Raft Building</a:t>
            </a:r>
          </a:p>
          <a:p>
            <a:pPr marL="285750" indent="-285750">
              <a:buFont typeface="Arial" panose="020B0604020202020204" pitchFamily="34" charset="0"/>
              <a:buChar char="•"/>
            </a:pPr>
            <a:r>
              <a:rPr lang="en-GB" dirty="0"/>
              <a:t>Environmental Based Activities</a:t>
            </a:r>
          </a:p>
          <a:p>
            <a:pPr marL="285750" indent="-285750">
              <a:buFont typeface="Arial" panose="020B0604020202020204" pitchFamily="34" charset="0"/>
              <a:buChar char="•"/>
            </a:pPr>
            <a:r>
              <a:rPr lang="en-GB" dirty="0"/>
              <a:t>Mountain Biking</a:t>
            </a:r>
          </a:p>
          <a:p>
            <a:pPr marL="285750" indent="-285750">
              <a:buFont typeface="Arial" panose="020B0604020202020204" pitchFamily="34" charset="0"/>
              <a:buChar char="•"/>
            </a:pPr>
            <a:r>
              <a:rPr lang="en-GB" dirty="0"/>
              <a:t>Orienteering</a:t>
            </a:r>
          </a:p>
        </p:txBody>
      </p:sp>
      <p:pic>
        <p:nvPicPr>
          <p:cNvPr id="17" name="Picture 2">
            <a:extLst>
              <a:ext uri="{FF2B5EF4-FFF2-40B4-BE49-F238E27FC236}">
                <a16:creationId xmlns:a16="http://schemas.microsoft.com/office/drawing/2014/main" id="{7004A4E0-C43D-4804-9F2E-292FB84ABB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48BCBCD0-217D-433A-90B8-5FE4952CE0F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64395" y="1779149"/>
            <a:ext cx="4484797" cy="3362616"/>
          </a:xfrm>
          <a:prstGeom prst="rect">
            <a:avLst/>
          </a:prstGeom>
          <a:effectLst>
            <a:softEdge rad="127000"/>
          </a:effectLst>
        </p:spPr>
      </p:pic>
      <p:pic>
        <p:nvPicPr>
          <p:cNvPr id="11" name="Picture 10">
            <a:extLst>
              <a:ext uri="{FF2B5EF4-FFF2-40B4-BE49-F238E27FC236}">
                <a16:creationId xmlns:a16="http://schemas.microsoft.com/office/drawing/2014/main" id="{A36DA380-2917-434A-9A0D-4C168FAC0CB4}"/>
              </a:ext>
            </a:extLst>
          </p:cNvPr>
          <p:cNvPicPr>
            <a:picLocks noChangeAspect="1"/>
          </p:cNvPicPr>
          <p:nvPr/>
        </p:nvPicPr>
        <p:blipFill>
          <a:blip r:embed="rId5" cstate="email">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2971425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A DAY FULL OF FUN</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18" name="TextBox 17"/>
          <p:cNvSpPr txBox="1"/>
          <p:nvPr/>
        </p:nvSpPr>
        <p:spPr>
          <a:xfrm>
            <a:off x="611560" y="1250439"/>
            <a:ext cx="7272808" cy="5355312"/>
          </a:xfrm>
          <a:prstGeom prst="rect">
            <a:avLst/>
          </a:prstGeom>
          <a:noFill/>
        </p:spPr>
        <p:txBody>
          <a:bodyPr wrap="square" rtlCol="0">
            <a:spAutoFit/>
          </a:bodyPr>
          <a:lstStyle/>
          <a:p>
            <a:r>
              <a:rPr lang="en-GB" b="1" dirty="0"/>
              <a:t>A TYPICAL DAY AT PLAS GWYNANT:</a:t>
            </a:r>
          </a:p>
          <a:p>
            <a:pPr marL="285750" indent="-285750">
              <a:buFont typeface="Arial" panose="020B0604020202020204" pitchFamily="34" charset="0"/>
              <a:buChar char="•"/>
            </a:pPr>
            <a:r>
              <a:rPr lang="en-GB" dirty="0"/>
              <a:t>The day starts for pupils at 07:15. </a:t>
            </a:r>
          </a:p>
          <a:p>
            <a:pPr marL="285750" indent="-285750">
              <a:buFont typeface="Arial" panose="020B0604020202020204" pitchFamily="34" charset="0"/>
              <a:buChar char="•"/>
            </a:pPr>
            <a:r>
              <a:rPr lang="en-GB" dirty="0"/>
              <a:t>Breakfast is served at 08:20</a:t>
            </a:r>
          </a:p>
          <a:p>
            <a:pPr marL="285750" indent="-285750">
              <a:buFont typeface="Arial" panose="020B0604020202020204" pitchFamily="34" charset="0"/>
              <a:buChar char="•"/>
            </a:pPr>
            <a:r>
              <a:rPr lang="en-GB" dirty="0"/>
              <a:t>After eating breakfast, pupils will make a packed lunch. </a:t>
            </a:r>
          </a:p>
          <a:p>
            <a:pPr marL="285750" indent="-285750">
              <a:buFont typeface="Arial" panose="020B0604020202020204" pitchFamily="34" charset="0"/>
              <a:buChar char="•"/>
            </a:pPr>
            <a:r>
              <a:rPr lang="en-GB" dirty="0"/>
              <a:t>Pupils will return to dormitories to prepare for their day. </a:t>
            </a:r>
          </a:p>
          <a:p>
            <a:pPr marL="285750" indent="-285750">
              <a:buFont typeface="Arial" panose="020B0604020202020204" pitchFamily="34" charset="0"/>
              <a:buChar char="•"/>
            </a:pPr>
            <a:r>
              <a:rPr lang="en-GB" dirty="0"/>
              <a:t>Pupils leave the centre at 10:00 – some activities require minibus transport. </a:t>
            </a:r>
          </a:p>
          <a:p>
            <a:pPr marL="285750" indent="-285750">
              <a:buFont typeface="Arial" panose="020B0604020202020204" pitchFamily="34" charset="0"/>
              <a:buChar char="•"/>
            </a:pPr>
            <a:r>
              <a:rPr lang="en-GB" dirty="0"/>
              <a:t>If pupils are on a half-day activity, they will return to the centre at lunchtime, eat their packed lunch and then depart for their second half-day activity. </a:t>
            </a:r>
          </a:p>
          <a:p>
            <a:pPr marL="285750" indent="-285750">
              <a:buFont typeface="Arial" panose="020B0604020202020204" pitchFamily="34" charset="0"/>
              <a:buChar char="•"/>
            </a:pPr>
            <a:r>
              <a:rPr lang="en-GB" dirty="0"/>
              <a:t>If pupils are on a full-day activity, pupils will eat their packed lunch whilst at the activity. </a:t>
            </a:r>
          </a:p>
          <a:p>
            <a:pPr marL="285750" indent="-285750">
              <a:buFont typeface="Arial" panose="020B0604020202020204" pitchFamily="34" charset="0"/>
              <a:buChar char="•"/>
            </a:pPr>
            <a:r>
              <a:rPr lang="en-GB" dirty="0"/>
              <a:t>All pupils arrive back on site around 16:15.</a:t>
            </a:r>
          </a:p>
          <a:p>
            <a:pPr marL="285750" indent="-285750">
              <a:buFont typeface="Arial" panose="020B0604020202020204" pitchFamily="34" charset="0"/>
              <a:buChar char="•"/>
            </a:pPr>
            <a:r>
              <a:rPr lang="en-GB" dirty="0"/>
              <a:t>At 17:30, pupils will eat their evening meal. </a:t>
            </a:r>
          </a:p>
          <a:p>
            <a:pPr marL="285750" indent="-285750">
              <a:buFont typeface="Arial" panose="020B0604020202020204" pitchFamily="34" charset="0"/>
              <a:buChar char="•"/>
            </a:pPr>
            <a:r>
              <a:rPr lang="en-GB" dirty="0"/>
              <a:t>At 19:30, pupils will take part in an evening activity. This will be at the residential centre with no transport required. </a:t>
            </a:r>
          </a:p>
          <a:p>
            <a:pPr marL="285750" indent="-285750">
              <a:buFont typeface="Arial" panose="020B0604020202020204" pitchFamily="34" charset="0"/>
              <a:buChar char="•"/>
            </a:pPr>
            <a:r>
              <a:rPr lang="en-GB" dirty="0"/>
              <a:t>All pupils will be allocated a job. Different jobs will require completion at different times of the day. These will be explained to pupils when at the centre. </a:t>
            </a:r>
          </a:p>
        </p:txBody>
      </p:sp>
      <p:pic>
        <p:nvPicPr>
          <p:cNvPr id="17" name="Picture 2">
            <a:extLst>
              <a:ext uri="{FF2B5EF4-FFF2-40B4-BE49-F238E27FC236}">
                <a16:creationId xmlns:a16="http://schemas.microsoft.com/office/drawing/2014/main" id="{7004A4E0-C43D-4804-9F2E-292FB84ABB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158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WHAT TO PACK</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pic>
        <p:nvPicPr>
          <p:cNvPr id="17" name="Picture 2">
            <a:extLst>
              <a:ext uri="{FF2B5EF4-FFF2-40B4-BE49-F238E27FC236}">
                <a16:creationId xmlns:a16="http://schemas.microsoft.com/office/drawing/2014/main" id="{7004A4E0-C43D-4804-9F2E-292FB84ABB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966233C0-A23B-8903-E864-BC834DB8711C}"/>
              </a:ext>
            </a:extLst>
          </p:cNvPr>
          <p:cNvPicPr>
            <a:picLocks noChangeAspect="1"/>
          </p:cNvPicPr>
          <p:nvPr/>
        </p:nvPicPr>
        <p:blipFill>
          <a:blip r:embed="rId4"/>
          <a:stretch>
            <a:fillRect/>
          </a:stretch>
        </p:blipFill>
        <p:spPr>
          <a:xfrm>
            <a:off x="601217" y="1268907"/>
            <a:ext cx="3970783" cy="5291442"/>
          </a:xfrm>
          <a:prstGeom prst="rect">
            <a:avLst/>
          </a:prstGeom>
        </p:spPr>
      </p:pic>
    </p:spTree>
    <p:extLst>
      <p:ext uri="{BB962C8B-B14F-4D97-AF65-F5344CB8AC3E}">
        <p14:creationId xmlns:p14="http://schemas.microsoft.com/office/powerpoint/2010/main" val="3421204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3E19E4-0CCF-4DC7-B55B-5089227F17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93841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LEARNING</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318069" y="1333163"/>
            <a:ext cx="3461843" cy="2862322"/>
          </a:xfrm>
          <a:prstGeom prst="rect">
            <a:avLst/>
          </a:prstGeom>
          <a:noFill/>
        </p:spPr>
        <p:txBody>
          <a:bodyPr wrap="square" rtlCol="0">
            <a:spAutoFit/>
          </a:bodyPr>
          <a:lstStyle/>
          <a:p>
            <a:r>
              <a:rPr lang="en-GB" dirty="0"/>
              <a:t>The Plas Gwynant team have technical skill to deliver adventurous experience and, crucially, the soft skills to help every young person achieve more than they ever expected. </a:t>
            </a:r>
          </a:p>
          <a:p>
            <a:endParaRPr lang="en-GB" dirty="0"/>
          </a:p>
          <a:p>
            <a:r>
              <a:rPr lang="en-GB" dirty="0"/>
              <a:t>We are specialists in residential experiences, and know how valuable it can be.</a:t>
            </a:r>
          </a:p>
        </p:txBody>
      </p:sp>
      <p:sp>
        <p:nvSpPr>
          <p:cNvPr id="14" name="TextBox 13"/>
          <p:cNvSpPr txBox="1"/>
          <p:nvPr/>
        </p:nvSpPr>
        <p:spPr>
          <a:xfrm>
            <a:off x="318068" y="4725144"/>
            <a:ext cx="3461843" cy="1477328"/>
          </a:xfrm>
          <a:prstGeom prst="rect">
            <a:avLst/>
          </a:prstGeom>
          <a:noFill/>
        </p:spPr>
        <p:txBody>
          <a:bodyPr wrap="square" rtlCol="0">
            <a:spAutoFit/>
          </a:bodyPr>
          <a:lstStyle/>
          <a:p>
            <a:r>
              <a:rPr lang="en-GB" b="1" dirty="0"/>
              <a:t>Tailored Programmes</a:t>
            </a:r>
          </a:p>
          <a:p>
            <a:r>
              <a:rPr lang="en-GB" dirty="0"/>
              <a:t>Every visit is unique.  The team work with school and the pupils to shape an exciting, fun, and valuable visit to </a:t>
            </a:r>
            <a:r>
              <a:rPr lang="en-GB" dirty="0" err="1"/>
              <a:t>Plas</a:t>
            </a:r>
            <a:r>
              <a:rPr lang="en-GB" dirty="0"/>
              <a:t> </a:t>
            </a:r>
            <a:r>
              <a:rPr lang="en-GB" dirty="0" err="1"/>
              <a:t>Gwynant</a:t>
            </a:r>
            <a:r>
              <a:rPr lang="en-GB" dirty="0"/>
              <a:t> </a:t>
            </a:r>
          </a:p>
        </p:txBody>
      </p:sp>
      <p:grpSp>
        <p:nvGrpSpPr>
          <p:cNvPr id="17" name="Group 16"/>
          <p:cNvGrpSpPr/>
          <p:nvPr/>
        </p:nvGrpSpPr>
        <p:grpSpPr>
          <a:xfrm>
            <a:off x="4027235" y="4749483"/>
            <a:ext cx="4696177" cy="783324"/>
            <a:chOff x="5019502" y="4437112"/>
            <a:chExt cx="3827578" cy="1296144"/>
          </a:xfrm>
        </p:grpSpPr>
        <p:sp>
          <p:nvSpPr>
            <p:cNvPr id="19" name="Rounded Rectangle 18"/>
            <p:cNvSpPr/>
            <p:nvPr/>
          </p:nvSpPr>
          <p:spPr>
            <a:xfrm>
              <a:off x="5019502"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6B900"/>
                </a:solidFill>
              </a:endParaRPr>
            </a:p>
          </p:txBody>
        </p:sp>
        <p:sp>
          <p:nvSpPr>
            <p:cNvPr id="20" name="TextBox 19"/>
            <p:cNvSpPr txBox="1"/>
            <p:nvPr/>
          </p:nvSpPr>
          <p:spPr>
            <a:xfrm>
              <a:off x="5246682" y="4550450"/>
              <a:ext cx="3600398" cy="1069466"/>
            </a:xfrm>
            <a:prstGeom prst="rect">
              <a:avLst/>
            </a:prstGeom>
            <a:noFill/>
          </p:spPr>
          <p:txBody>
            <a:bodyPr wrap="square" rtlCol="0">
              <a:spAutoFit/>
            </a:bodyPr>
            <a:lstStyle/>
            <a:p>
              <a:r>
                <a:rPr lang="en-GB" b="1" dirty="0">
                  <a:solidFill>
                    <a:schemeClr val="bg1"/>
                  </a:solidFill>
                </a:rPr>
                <a:t>Group sizes are 10 students to 1+ Plas Gwynant tutor supported by school staff.</a:t>
              </a:r>
            </a:p>
          </p:txBody>
        </p:sp>
      </p:grpSp>
      <p:pic>
        <p:nvPicPr>
          <p:cNvPr id="16"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73247759-6228-473C-914F-09BC3695FEA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042204" y="1325193"/>
            <a:ext cx="4666240" cy="3334225"/>
          </a:xfrm>
          <a:prstGeom prst="rect">
            <a:avLst/>
          </a:prstGeom>
          <a:effectLst>
            <a:softEdge rad="127000"/>
          </a:effectLst>
        </p:spPr>
      </p:pic>
      <p:pic>
        <p:nvPicPr>
          <p:cNvPr id="15" name="Picture 14">
            <a:extLst>
              <a:ext uri="{FF2B5EF4-FFF2-40B4-BE49-F238E27FC236}">
                <a16:creationId xmlns:a16="http://schemas.microsoft.com/office/drawing/2014/main" id="{8642012D-0A76-4690-9152-EF3D32FE9113}"/>
              </a:ext>
            </a:extLst>
          </p:cNvPr>
          <p:cNvPicPr>
            <a:picLocks noChangeAspect="1"/>
          </p:cNvPicPr>
          <p:nvPr/>
        </p:nvPicPr>
        <p:blipFill>
          <a:blip r:embed="rId5" cstate="email">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1191819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6804248" y="332656"/>
            <a:ext cx="1997984" cy="719132"/>
          </a:xfrm>
        </p:spPr>
      </p:pic>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43921" y="5877272"/>
            <a:ext cx="2301776" cy="720997"/>
          </a:xfrm>
          <a:prstGeom prst="rect">
            <a:avLst/>
          </a:prstGeom>
        </p:spPr>
      </p:pic>
      <p:sp>
        <p:nvSpPr>
          <p:cNvPr id="4" name="TextBox 3"/>
          <p:cNvSpPr txBox="1"/>
          <p:nvPr/>
        </p:nvSpPr>
        <p:spPr>
          <a:xfrm>
            <a:off x="611560" y="1676182"/>
            <a:ext cx="7920880" cy="369332"/>
          </a:xfrm>
          <a:prstGeom prst="rect">
            <a:avLst/>
          </a:prstGeom>
          <a:noFill/>
        </p:spPr>
        <p:txBody>
          <a:bodyPr wrap="square" rtlCol="0">
            <a:spAutoFit/>
          </a:bodyPr>
          <a:lstStyle/>
          <a:p>
            <a:endParaRPr lang="en-GB" dirty="0">
              <a:solidFill>
                <a:prstClr val="black"/>
              </a:solidFill>
            </a:endParaRPr>
          </a:p>
        </p:txBody>
      </p:sp>
      <p:pic>
        <p:nvPicPr>
          <p:cNvPr id="5" name="Picture 4"/>
          <p:cNvPicPr>
            <a:picLocks noChangeAspect="1"/>
          </p:cNvPicPr>
          <p:nvPr/>
        </p:nvPicPr>
        <p:blipFill>
          <a:blip r:embed="rId5" cstate="email">
            <a:lum bright="70000" contrast="-70000"/>
            <a:extLst>
              <a:ext uri="{28A0092B-C50C-407E-A947-70E740481C1C}">
                <a14:useLocalDpi xmlns:a14="http://schemas.microsoft.com/office/drawing/2010/main"/>
              </a:ext>
            </a:extLst>
          </a:blip>
          <a:stretch>
            <a:fillRect/>
          </a:stretch>
        </p:blipFill>
        <p:spPr>
          <a:xfrm>
            <a:off x="-571500" y="0"/>
            <a:ext cx="10287000" cy="6858000"/>
          </a:xfrm>
          <a:prstGeom prst="rect">
            <a:avLst/>
          </a:prstGeom>
        </p:spPr>
      </p:pic>
      <p:sp>
        <p:nvSpPr>
          <p:cNvPr id="3" name="Rounded Rectangular Callout 2"/>
          <p:cNvSpPr/>
          <p:nvPr/>
        </p:nvSpPr>
        <p:spPr>
          <a:xfrm>
            <a:off x="1013309" y="1860848"/>
            <a:ext cx="7117382" cy="2924620"/>
          </a:xfrm>
          <a:prstGeom prst="wedgeRoundRectCallout">
            <a:avLst>
              <a:gd name="adj1" fmla="val -20833"/>
              <a:gd name="adj2" fmla="val 68074"/>
              <a:gd name="adj3" fmla="val 16667"/>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2400" dirty="0">
                <a:solidFill>
                  <a:prstClr val="white"/>
                </a:solidFill>
              </a:rPr>
              <a:t>To watch my students transform before my eyes into </a:t>
            </a:r>
            <a:r>
              <a:rPr lang="en-GB" sz="2400" b="1" dirty="0">
                <a:solidFill>
                  <a:prstClr val="white"/>
                </a:solidFill>
              </a:rPr>
              <a:t>a new version of themselves</a:t>
            </a:r>
            <a:r>
              <a:rPr lang="en-GB" sz="2400" dirty="0">
                <a:solidFill>
                  <a:prstClr val="white"/>
                </a:solidFill>
              </a:rPr>
              <a:t> - that was amazing! </a:t>
            </a:r>
            <a:r>
              <a:rPr lang="en-GB" sz="2400" i="1" dirty="0">
                <a:solidFill>
                  <a:prstClr val="white"/>
                </a:solidFill>
              </a:rPr>
              <a:t> </a:t>
            </a:r>
          </a:p>
          <a:p>
            <a:pPr fontAlgn="base"/>
            <a:endParaRPr lang="en-GB" i="1" dirty="0">
              <a:solidFill>
                <a:prstClr val="white"/>
              </a:solidFill>
            </a:endParaRPr>
          </a:p>
          <a:p>
            <a:pPr fontAlgn="base"/>
            <a:r>
              <a:rPr lang="en-GB" b="1" i="1" dirty="0">
                <a:solidFill>
                  <a:prstClr val="black"/>
                </a:solidFill>
              </a:rPr>
              <a:t>Assistant </a:t>
            </a:r>
            <a:r>
              <a:rPr lang="en-GB" b="1" i="1" dirty="0" err="1">
                <a:solidFill>
                  <a:prstClr val="black"/>
                </a:solidFill>
              </a:rPr>
              <a:t>Headteacher</a:t>
            </a:r>
            <a:r>
              <a:rPr lang="en-GB" b="1" i="1" dirty="0">
                <a:solidFill>
                  <a:prstClr val="black"/>
                </a:solidFill>
              </a:rPr>
              <a:t> - Sandwell</a:t>
            </a:r>
            <a:r>
              <a:rPr lang="en-GB" b="1" dirty="0">
                <a:solidFill>
                  <a:prstClr val="black"/>
                </a:solidFill>
              </a:rPr>
              <a:t> </a:t>
            </a:r>
          </a:p>
        </p:txBody>
      </p:sp>
    </p:spTree>
    <p:extLst>
      <p:ext uri="{BB962C8B-B14F-4D97-AF65-F5344CB8AC3E}">
        <p14:creationId xmlns:p14="http://schemas.microsoft.com/office/powerpoint/2010/main" val="12274419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6804248" y="332656"/>
            <a:ext cx="1997984" cy="719132"/>
          </a:xfrm>
        </p:spPr>
      </p:pic>
      <p:pic>
        <p:nvPicPr>
          <p:cNvPr id="13" name="Pictur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43921" y="5877272"/>
            <a:ext cx="2301776" cy="720997"/>
          </a:xfrm>
          <a:prstGeom prst="rect">
            <a:avLst/>
          </a:prstGeom>
        </p:spPr>
      </p:pic>
      <p:sp>
        <p:nvSpPr>
          <p:cNvPr id="4" name="TextBox 3"/>
          <p:cNvSpPr txBox="1"/>
          <p:nvPr/>
        </p:nvSpPr>
        <p:spPr>
          <a:xfrm>
            <a:off x="611560" y="1676182"/>
            <a:ext cx="7920880" cy="369332"/>
          </a:xfrm>
          <a:prstGeom prst="rect">
            <a:avLst/>
          </a:prstGeom>
          <a:noFill/>
        </p:spPr>
        <p:txBody>
          <a:bodyPr wrap="square" rtlCol="0">
            <a:spAutoFit/>
          </a:bodyPr>
          <a:lstStyle/>
          <a:p>
            <a:endParaRPr lang="en-GB" dirty="0">
              <a:solidFill>
                <a:prstClr val="black"/>
              </a:solidFill>
            </a:endParaRPr>
          </a:p>
        </p:txBody>
      </p:sp>
      <p:pic>
        <p:nvPicPr>
          <p:cNvPr id="2050" name="Picture 2"/>
          <p:cNvPicPr>
            <a:picLocks noChangeAspect="1" noChangeArrowheads="1"/>
          </p:cNvPicPr>
          <p:nvPr/>
        </p:nvPicPr>
        <p:blipFill>
          <a:blip r:embed="rId5" cstate="email">
            <a:lum bright="70000" contrast="-70000"/>
            <a:extLst>
              <a:ext uri="{28A0092B-C50C-407E-A947-70E740481C1C}">
                <a14:useLocalDpi xmlns:a14="http://schemas.microsoft.com/office/drawing/2010/main"/>
              </a:ext>
            </a:extLst>
          </a:blip>
          <a:stretch>
            <a:fillRect/>
          </a:stretch>
        </p:blipFill>
        <p:spPr bwMode="auto">
          <a:xfrm>
            <a:off x="-1239421" y="-730016"/>
            <a:ext cx="11455838" cy="7588016"/>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ounded Rectangular Callout 2"/>
          <p:cNvSpPr/>
          <p:nvPr/>
        </p:nvSpPr>
        <p:spPr>
          <a:xfrm>
            <a:off x="677427" y="1585758"/>
            <a:ext cx="7789146" cy="3384376"/>
          </a:xfrm>
          <a:prstGeom prst="wedgeRoundRectCallout">
            <a:avLst>
              <a:gd name="adj1" fmla="val -20833"/>
              <a:gd name="adj2" fmla="val 68074"/>
              <a:gd name="adj3" fmla="val 16667"/>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2400" dirty="0">
                <a:solidFill>
                  <a:prstClr val="white"/>
                </a:solidFill>
              </a:rPr>
              <a:t>We have seen a real change in </a:t>
            </a:r>
            <a:r>
              <a:rPr lang="en-GB" sz="2400" b="1" dirty="0">
                <a:solidFill>
                  <a:prstClr val="white"/>
                </a:solidFill>
              </a:rPr>
              <a:t>the progress and achievement</a:t>
            </a:r>
            <a:r>
              <a:rPr lang="en-GB" sz="2400" dirty="0">
                <a:solidFill>
                  <a:prstClr val="white"/>
                </a:solidFill>
              </a:rPr>
              <a:t> of our children.  Their </a:t>
            </a:r>
            <a:r>
              <a:rPr lang="en-GB" sz="2400" b="1" dirty="0">
                <a:solidFill>
                  <a:prstClr val="white"/>
                </a:solidFill>
              </a:rPr>
              <a:t>confidence</a:t>
            </a:r>
            <a:r>
              <a:rPr lang="en-GB" sz="2400" dirty="0">
                <a:solidFill>
                  <a:prstClr val="white"/>
                </a:solidFill>
              </a:rPr>
              <a:t> has increased exponentially.  This has translated in the classroom into a </a:t>
            </a:r>
            <a:r>
              <a:rPr lang="en-GB" sz="2400" b="1" dirty="0">
                <a:solidFill>
                  <a:prstClr val="white"/>
                </a:solidFill>
              </a:rPr>
              <a:t>better attitude for learning</a:t>
            </a:r>
            <a:r>
              <a:rPr lang="en-GB" sz="2400" dirty="0">
                <a:solidFill>
                  <a:prstClr val="white"/>
                </a:solidFill>
              </a:rPr>
              <a:t> and greater confidence in taking part in </a:t>
            </a:r>
            <a:r>
              <a:rPr lang="en-GB" sz="2400" b="1" dirty="0">
                <a:solidFill>
                  <a:prstClr val="white"/>
                </a:solidFill>
              </a:rPr>
              <a:t>whole class activities</a:t>
            </a:r>
            <a:r>
              <a:rPr lang="en-GB" sz="2400" dirty="0">
                <a:solidFill>
                  <a:prstClr val="white"/>
                </a:solidFill>
              </a:rPr>
              <a:t>. </a:t>
            </a:r>
          </a:p>
          <a:p>
            <a:pPr fontAlgn="base"/>
            <a:endParaRPr lang="en-GB" i="1" dirty="0">
              <a:solidFill>
                <a:prstClr val="white"/>
              </a:solidFill>
            </a:endParaRPr>
          </a:p>
          <a:p>
            <a:pPr fontAlgn="base"/>
            <a:r>
              <a:rPr lang="en-GB" b="1" i="1" dirty="0">
                <a:solidFill>
                  <a:prstClr val="black"/>
                </a:solidFill>
              </a:rPr>
              <a:t>Assistant </a:t>
            </a:r>
            <a:r>
              <a:rPr lang="en-GB" b="1" i="1" dirty="0" err="1">
                <a:solidFill>
                  <a:prstClr val="black"/>
                </a:solidFill>
              </a:rPr>
              <a:t>Headteacher</a:t>
            </a:r>
            <a:r>
              <a:rPr lang="en-GB" b="1" i="1" dirty="0">
                <a:solidFill>
                  <a:prstClr val="black"/>
                </a:solidFill>
              </a:rPr>
              <a:t> - Staffordshire</a:t>
            </a:r>
            <a:endParaRPr lang="en-GB" b="1" dirty="0">
              <a:solidFill>
                <a:prstClr val="black"/>
              </a:solidFill>
            </a:endParaRPr>
          </a:p>
        </p:txBody>
      </p:sp>
    </p:spTree>
    <p:extLst>
      <p:ext uri="{BB962C8B-B14F-4D97-AF65-F5344CB8AC3E}">
        <p14:creationId xmlns:p14="http://schemas.microsoft.com/office/powerpoint/2010/main" val="2298725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361075" y="1496973"/>
            <a:ext cx="4066909" cy="4524315"/>
          </a:xfrm>
          <a:prstGeom prst="rect">
            <a:avLst/>
          </a:prstGeom>
          <a:noFill/>
        </p:spPr>
        <p:txBody>
          <a:bodyPr wrap="square" rtlCol="0">
            <a:spAutoFit/>
          </a:bodyPr>
          <a:lstStyle/>
          <a:p>
            <a:r>
              <a:rPr lang="en-GB" b="1" dirty="0">
                <a:latin typeface="Arial Narrow" panose="020B0606020202030204" pitchFamily="34" charset="0"/>
              </a:rPr>
              <a:t>A YOUNG PERSON’S PERSPECTIVE</a:t>
            </a:r>
          </a:p>
          <a:p>
            <a:endParaRPr lang="en-GB" dirty="0"/>
          </a:p>
          <a:p>
            <a:r>
              <a:rPr lang="en-GB" dirty="0"/>
              <a:t>Try out exciting activities like rock climbing, canoeing and gorge walking</a:t>
            </a:r>
          </a:p>
          <a:p>
            <a:endParaRPr lang="en-GB" dirty="0"/>
          </a:p>
          <a:p>
            <a:r>
              <a:rPr lang="en-GB" dirty="0"/>
              <a:t>Explore an amazing new place</a:t>
            </a:r>
          </a:p>
          <a:p>
            <a:endParaRPr lang="en-GB" dirty="0"/>
          </a:p>
          <a:p>
            <a:r>
              <a:rPr lang="en-GB" dirty="0"/>
              <a:t>Make new friends and get to know your classmates even better</a:t>
            </a:r>
          </a:p>
          <a:p>
            <a:endParaRPr lang="en-GB" dirty="0"/>
          </a:p>
          <a:p>
            <a:r>
              <a:rPr lang="en-GB" dirty="0"/>
              <a:t>It’s an adventure!  Go beyond your comfort zone and be open to new experiences </a:t>
            </a:r>
          </a:p>
          <a:p>
            <a:endParaRPr lang="en-GB" dirty="0"/>
          </a:p>
          <a:p>
            <a:r>
              <a:rPr lang="en-GB" dirty="0"/>
              <a:t>Develop skills, discover passions, boost confidence</a:t>
            </a:r>
          </a:p>
        </p:txBody>
      </p:sp>
      <p:pic>
        <p:nvPicPr>
          <p:cNvPr id="3" name="Picture 2">
            <a:extLst>
              <a:ext uri="{FF2B5EF4-FFF2-40B4-BE49-F238E27FC236}">
                <a16:creationId xmlns:a16="http://schemas.microsoft.com/office/drawing/2014/main" id="{479D1677-FB2F-4D7C-829F-D1C9D51C326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1391533"/>
            <a:ext cx="4279533" cy="4341577"/>
          </a:xfrm>
          <a:prstGeom prst="rect">
            <a:avLst/>
          </a:prstGeom>
          <a:effectLst>
            <a:softEdge rad="127000"/>
          </a:effectLst>
        </p:spPr>
      </p:pic>
      <p:pic>
        <p:nvPicPr>
          <p:cNvPr id="9"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57C4A5A1-EB8E-426D-AF3F-717FB7B71CA8}"/>
              </a:ext>
            </a:extLst>
          </p:cNvPr>
          <p:cNvPicPr>
            <a:picLocks noChangeAspect="1"/>
          </p:cNvPicPr>
          <p:nvPr/>
        </p:nvPicPr>
        <p:blipFill>
          <a:blip r:embed="rId5" cstate="email">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
        <p:nvSpPr>
          <p:cNvPr id="12" name="Title 1">
            <a:extLst>
              <a:ext uri="{FF2B5EF4-FFF2-40B4-BE49-F238E27FC236}">
                <a16:creationId xmlns:a16="http://schemas.microsoft.com/office/drawing/2014/main" id="{5D10DCA9-AEF6-4641-B068-290C5AA1D71D}"/>
              </a:ext>
            </a:extLst>
          </p:cNvPr>
          <p:cNvSpPr txBox="1">
            <a:spLocks/>
          </p:cNvSpPr>
          <p:nvPr/>
        </p:nvSpPr>
        <p:spPr>
          <a:xfrm>
            <a:off x="435848" y="12852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Arial Narrow" panose="020B0606020202030204" pitchFamily="34" charset="0"/>
              </a:rPr>
              <a:t>WHY GO TO PLAS GWYNANT </a:t>
            </a:r>
          </a:p>
        </p:txBody>
      </p:sp>
    </p:spTree>
    <p:extLst>
      <p:ext uri="{BB962C8B-B14F-4D97-AF65-F5344CB8AC3E}">
        <p14:creationId xmlns:p14="http://schemas.microsoft.com/office/powerpoint/2010/main" val="146966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342319" y="1458064"/>
            <a:ext cx="4013657" cy="5355312"/>
          </a:xfrm>
          <a:prstGeom prst="rect">
            <a:avLst/>
          </a:prstGeom>
          <a:noFill/>
        </p:spPr>
        <p:txBody>
          <a:bodyPr wrap="square" rtlCol="0">
            <a:spAutoFit/>
          </a:bodyPr>
          <a:lstStyle/>
          <a:p>
            <a:r>
              <a:rPr lang="en-GB" b="1" dirty="0">
                <a:latin typeface="Arial Narrow" panose="020B0606020202030204" pitchFamily="34" charset="0"/>
              </a:rPr>
              <a:t>A PARENT’S PERSPECTIVE</a:t>
            </a:r>
          </a:p>
          <a:p>
            <a:endParaRPr lang="en-GB" dirty="0"/>
          </a:p>
          <a:p>
            <a:r>
              <a:rPr lang="en-GB" dirty="0"/>
              <a:t>Everyone who stays at </a:t>
            </a:r>
            <a:r>
              <a:rPr lang="en-GB" dirty="0" err="1"/>
              <a:t>Plas</a:t>
            </a:r>
            <a:r>
              <a:rPr lang="en-GB" dirty="0"/>
              <a:t> </a:t>
            </a:r>
            <a:r>
              <a:rPr lang="en-GB" dirty="0" err="1"/>
              <a:t>Gywnant</a:t>
            </a:r>
            <a:r>
              <a:rPr lang="en-GB" dirty="0"/>
              <a:t> gets a warm welcome and the centre soon becomes a home away from home</a:t>
            </a:r>
          </a:p>
          <a:p>
            <a:endParaRPr lang="en-GB" dirty="0"/>
          </a:p>
          <a:p>
            <a:r>
              <a:rPr lang="en-GB" dirty="0"/>
              <a:t>Develop independence &amp; critical thinking skills</a:t>
            </a:r>
          </a:p>
          <a:p>
            <a:endParaRPr lang="en-GB" dirty="0"/>
          </a:p>
          <a:p>
            <a:r>
              <a:rPr lang="en-GB" dirty="0"/>
              <a:t>Trying new things and sticking at them</a:t>
            </a:r>
          </a:p>
          <a:p>
            <a:endParaRPr lang="en-GB" dirty="0"/>
          </a:p>
          <a:p>
            <a:r>
              <a:rPr lang="en-GB" dirty="0"/>
              <a:t>Boost cohesion and sense of belonging</a:t>
            </a:r>
          </a:p>
          <a:p>
            <a:endParaRPr lang="en-GB" dirty="0"/>
          </a:p>
          <a:p>
            <a:r>
              <a:rPr lang="en-GB" dirty="0"/>
              <a:t>All inclusive – no hidden extras</a:t>
            </a:r>
          </a:p>
          <a:p>
            <a:endParaRPr lang="en-GB" dirty="0"/>
          </a:p>
          <a:p>
            <a:r>
              <a:rPr lang="en-GB" dirty="0"/>
              <a:t>School and centre staff work as one team to provide the best experience</a:t>
            </a:r>
          </a:p>
          <a:p>
            <a:endParaRPr lang="en-GB" dirty="0"/>
          </a:p>
          <a:p>
            <a:endParaRPr lang="en-GB" dirty="0"/>
          </a:p>
        </p:txBody>
      </p:sp>
      <p:sp>
        <p:nvSpPr>
          <p:cNvPr id="11" name="Title 1">
            <a:extLst>
              <a:ext uri="{FF2B5EF4-FFF2-40B4-BE49-F238E27FC236}">
                <a16:creationId xmlns:a16="http://schemas.microsoft.com/office/drawing/2014/main" id="{81E3BF0F-1ABB-4FA0-8545-0BE047085060}"/>
              </a:ext>
            </a:extLst>
          </p:cNvPr>
          <p:cNvSpPr txBox="1">
            <a:spLocks/>
          </p:cNvSpPr>
          <p:nvPr/>
        </p:nvSpPr>
        <p:spPr>
          <a:xfrm>
            <a:off x="435848" y="12852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Arial Narrow" panose="020B0606020202030204" pitchFamily="34" charset="0"/>
              </a:rPr>
              <a:t>WHY GO TO PLAS GWYNANT </a:t>
            </a:r>
          </a:p>
        </p:txBody>
      </p:sp>
      <p:pic>
        <p:nvPicPr>
          <p:cNvPr id="1030" name="Picture 6">
            <a:extLst>
              <a:ext uri="{FF2B5EF4-FFF2-40B4-BE49-F238E27FC236}">
                <a16:creationId xmlns:a16="http://schemas.microsoft.com/office/drawing/2014/main" id="{34598820-9DF0-4599-8040-E5D75C762EB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618814" y="1772818"/>
            <a:ext cx="4129650" cy="309633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9AF7F4E3-7ABF-42BA-9F23-56C719A59C9F}"/>
              </a:ext>
            </a:extLst>
          </p:cNvPr>
          <p:cNvPicPr>
            <a:picLocks noChangeAspect="1"/>
          </p:cNvPicPr>
          <p:nvPr/>
        </p:nvPicPr>
        <p:blipFill>
          <a:blip r:embed="rId5" cstate="email">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2433238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THE EVIDENCE</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529003"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539550" y="1676182"/>
            <a:ext cx="4461507" cy="4247317"/>
          </a:xfrm>
          <a:prstGeom prst="rect">
            <a:avLst/>
          </a:prstGeom>
          <a:noFill/>
        </p:spPr>
        <p:txBody>
          <a:bodyPr wrap="square" rtlCol="0">
            <a:spAutoFit/>
          </a:bodyPr>
          <a:lstStyle/>
          <a:p>
            <a:r>
              <a:rPr lang="en-GB" b="1" dirty="0">
                <a:latin typeface="Arial Narrow" panose="020B0606020202030204" pitchFamily="34" charset="0"/>
              </a:rPr>
              <a:t>LEARNING AWAY – BRILLIANT RESIDENTIALS</a:t>
            </a:r>
          </a:p>
          <a:p>
            <a:endParaRPr lang="en-GB" dirty="0"/>
          </a:p>
          <a:p>
            <a:r>
              <a:rPr lang="en-GB" dirty="0"/>
              <a:t>Compelling 5 year research that shows a residential experience can:</a:t>
            </a:r>
          </a:p>
          <a:p>
            <a:endParaRPr lang="en-GB" dirty="0"/>
          </a:p>
          <a:p>
            <a:pPr marL="285750" indent="-285750">
              <a:buFontTx/>
              <a:buChar char="-"/>
            </a:pPr>
            <a:r>
              <a:rPr lang="en-GB" dirty="0"/>
              <a:t>Improve students’ engagement with learning</a:t>
            </a:r>
          </a:p>
          <a:p>
            <a:pPr marL="285750" indent="-285750">
              <a:buFontTx/>
              <a:buChar char="-"/>
            </a:pPr>
            <a:endParaRPr lang="en-GB" dirty="0"/>
          </a:p>
          <a:p>
            <a:pPr marL="285750" indent="-285750">
              <a:buFontTx/>
              <a:buChar char="-"/>
            </a:pPr>
            <a:r>
              <a:rPr lang="en-GB" dirty="0"/>
              <a:t>Support students’ achievement</a:t>
            </a:r>
          </a:p>
          <a:p>
            <a:pPr marL="285750" indent="-285750">
              <a:buFontTx/>
              <a:buChar char="-"/>
            </a:pPr>
            <a:endParaRPr lang="en-GB" dirty="0"/>
          </a:p>
          <a:p>
            <a:pPr marL="285750" indent="-285750">
              <a:buFontTx/>
              <a:buChar char="-"/>
            </a:pPr>
            <a:r>
              <a:rPr lang="en-GB" dirty="0"/>
              <a:t>Improve resilience, self-confidence &amp; wellbeing</a:t>
            </a:r>
          </a:p>
          <a:p>
            <a:pPr marL="285750" indent="-285750">
              <a:buFontTx/>
              <a:buChar char="-"/>
            </a:pPr>
            <a:endParaRPr lang="en-GB" dirty="0"/>
          </a:p>
          <a:p>
            <a:pPr marL="285750" indent="-285750">
              <a:buFontTx/>
              <a:buChar char="-"/>
            </a:pPr>
            <a:r>
              <a:rPr lang="en-GB" dirty="0"/>
              <a:t>Smooth transition</a:t>
            </a:r>
          </a:p>
          <a:p>
            <a:r>
              <a:rPr lang="en-GB" dirty="0"/>
              <a:t> </a:t>
            </a: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9179" y="1703014"/>
            <a:ext cx="2326378" cy="2326378"/>
          </a:xfrm>
          <a:prstGeom prst="rect">
            <a:avLst/>
          </a:prstGeom>
          <a:ln>
            <a:noFill/>
          </a:ln>
          <a:effectLst>
            <a:reflection blurRad="6350" stA="52000" endA="300" endPos="35000" dir="5400000" sy="-100000" algn="bl" rotWithShape="0"/>
            <a:softEdge rad="127000"/>
          </a:effectLst>
        </p:spPr>
      </p:pic>
      <p:pic>
        <p:nvPicPr>
          <p:cNvPr id="9"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2BA792BB-85D3-4842-9906-E6390D51EA05}"/>
              </a:ext>
            </a:extLst>
          </p:cNvPr>
          <p:cNvPicPr>
            <a:picLocks noChangeAspect="1"/>
          </p:cNvPicPr>
          <p:nvPr/>
        </p:nvPicPr>
        <p:blipFill>
          <a:blip r:embed="rId5" cstate="email">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2643140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BEDROOMS</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14" name="TextBox 13"/>
          <p:cNvSpPr txBox="1"/>
          <p:nvPr/>
        </p:nvSpPr>
        <p:spPr>
          <a:xfrm>
            <a:off x="414327" y="1484784"/>
            <a:ext cx="3797633" cy="5078313"/>
          </a:xfrm>
          <a:prstGeom prst="rect">
            <a:avLst/>
          </a:prstGeom>
          <a:noFill/>
        </p:spPr>
        <p:txBody>
          <a:bodyPr wrap="square" rtlCol="0">
            <a:spAutoFit/>
          </a:bodyPr>
          <a:lstStyle/>
          <a:p>
            <a:r>
              <a:rPr lang="en-GB" dirty="0"/>
              <a:t>We have 54 beds in comfortable dormitories.</a:t>
            </a:r>
          </a:p>
          <a:p>
            <a:endParaRPr lang="en-GB" dirty="0"/>
          </a:p>
          <a:p>
            <a:r>
              <a:rPr lang="en-GB" dirty="0"/>
              <a:t>Rooms sleep between 2 and 8 pupils</a:t>
            </a:r>
          </a:p>
          <a:p>
            <a:endParaRPr lang="en-GB" dirty="0"/>
          </a:p>
          <a:p>
            <a:r>
              <a:rPr lang="en-GB" dirty="0"/>
              <a:t>Groups of 40+ have sole use of the centre</a:t>
            </a:r>
          </a:p>
          <a:p>
            <a:endParaRPr lang="en-GB" dirty="0"/>
          </a:p>
          <a:p>
            <a:r>
              <a:rPr lang="en-GB" dirty="0"/>
              <a:t>All bedding is provided.</a:t>
            </a:r>
          </a:p>
          <a:p>
            <a:endParaRPr lang="en-GB" dirty="0"/>
          </a:p>
          <a:p>
            <a:r>
              <a:rPr lang="en-GB" dirty="0"/>
              <a:t>Pupils sleep in gender separated areas</a:t>
            </a:r>
          </a:p>
          <a:p>
            <a:endParaRPr lang="en-GB" dirty="0"/>
          </a:p>
          <a:p>
            <a:r>
              <a:rPr lang="en-GB" dirty="0"/>
              <a:t>Showers and toilet facilities are nearby</a:t>
            </a:r>
          </a:p>
          <a:p>
            <a:endParaRPr lang="en-GB" dirty="0"/>
          </a:p>
          <a:p>
            <a:r>
              <a:rPr lang="en-GB" dirty="0"/>
              <a:t>Teacher rooms are nearby and centre staff are on hand to provide 24 hour on-site support. </a:t>
            </a:r>
          </a:p>
          <a:p>
            <a:endParaRPr lang="en-GB" dirty="0"/>
          </a:p>
        </p:txBody>
      </p:sp>
      <p:pic>
        <p:nvPicPr>
          <p:cNvPr id="3" name="Picture 2">
            <a:extLst>
              <a:ext uri="{FF2B5EF4-FFF2-40B4-BE49-F238E27FC236}">
                <a16:creationId xmlns:a16="http://schemas.microsoft.com/office/drawing/2014/main" id="{5B19AF11-C725-4A25-996A-FB3B9111D8CD}"/>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4571999" y="1860848"/>
            <a:ext cx="4302421" cy="3001665"/>
          </a:xfrm>
          <a:prstGeom prst="rect">
            <a:avLst/>
          </a:prstGeom>
          <a:effectLst>
            <a:softEdge rad="127000"/>
          </a:effectLst>
        </p:spPr>
      </p:pic>
      <p:pic>
        <p:nvPicPr>
          <p:cNvPr id="9"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3C32D3BD-110B-4C5B-B741-77FD2CCC729B}"/>
              </a:ext>
            </a:extLst>
          </p:cNvPr>
          <p:cNvPicPr>
            <a:picLocks noChangeAspect="1"/>
          </p:cNvPicPr>
          <p:nvPr/>
        </p:nvPicPr>
        <p:blipFill>
          <a:blip r:embed="rId6" cstate="email">
            <a:clrChange>
              <a:clrFrom>
                <a:srgbClr val="D2D2D2"/>
              </a:clrFrom>
              <a:clrTo>
                <a:srgbClr val="D2D2D2">
                  <a:alpha val="0"/>
                </a:srgbClr>
              </a:clrTo>
            </a:clrChange>
            <a:extLst>
              <a:ext uri="{BEBA8EAE-BF5A-486C-A8C5-ECC9F3942E4B}">
                <a14:imgProps xmlns:a14="http://schemas.microsoft.com/office/drawing/2010/main">
                  <a14:imgLayer r:embed="rId7">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3910272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FOOD GLORIOUS FOOD</a:t>
            </a:r>
          </a:p>
        </p:txBody>
      </p:sp>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grpSp>
        <p:nvGrpSpPr>
          <p:cNvPr id="16" name="Group 15"/>
          <p:cNvGrpSpPr/>
          <p:nvPr/>
        </p:nvGrpSpPr>
        <p:grpSpPr>
          <a:xfrm>
            <a:off x="4932041" y="4581128"/>
            <a:ext cx="3816423" cy="1171278"/>
            <a:chOff x="5148065" y="4437112"/>
            <a:chExt cx="3797632" cy="1296144"/>
          </a:xfrm>
        </p:grpSpPr>
        <p:sp>
          <p:nvSpPr>
            <p:cNvPr id="9" name="Rounded Rectangle 8"/>
            <p:cNvSpPr/>
            <p:nvPr/>
          </p:nvSpPr>
          <p:spPr>
            <a:xfrm>
              <a:off x="5148065"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76B900"/>
                </a:solidFill>
              </a:endParaRPr>
            </a:p>
          </p:txBody>
        </p:sp>
        <p:sp>
          <p:nvSpPr>
            <p:cNvPr id="12" name="TextBox 11"/>
            <p:cNvSpPr txBox="1"/>
            <p:nvPr/>
          </p:nvSpPr>
          <p:spPr>
            <a:xfrm>
              <a:off x="5997253" y="4623519"/>
              <a:ext cx="2948444" cy="1021763"/>
            </a:xfrm>
            <a:prstGeom prst="rect">
              <a:avLst/>
            </a:prstGeom>
            <a:noFill/>
          </p:spPr>
          <p:txBody>
            <a:bodyPr wrap="square" rtlCol="0">
              <a:spAutoFit/>
            </a:bodyPr>
            <a:lstStyle/>
            <a:p>
              <a:r>
                <a:rPr lang="en-GB" b="1" dirty="0">
                  <a:solidFill>
                    <a:schemeClr val="bg1"/>
                  </a:solidFill>
                </a:rPr>
                <a:t>Main meals are at dinner time with a lighter choice in the afternoon for lunch. </a:t>
              </a:r>
            </a:p>
          </p:txBody>
        </p:sp>
        <p:pic>
          <p:nvPicPr>
            <p:cNvPr id="14" name="Picture 13"/>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309967" y="4489484"/>
              <a:ext cx="530526" cy="1179977"/>
            </a:xfrm>
            <a:prstGeom prst="rect">
              <a:avLst/>
            </a:prstGeom>
          </p:spPr>
        </p:pic>
      </p:grpSp>
      <p:sp>
        <p:nvSpPr>
          <p:cNvPr id="19" name="TextBox 18"/>
          <p:cNvSpPr txBox="1"/>
          <p:nvPr/>
        </p:nvSpPr>
        <p:spPr>
          <a:xfrm>
            <a:off x="539551" y="1676182"/>
            <a:ext cx="3744418" cy="3970318"/>
          </a:xfrm>
          <a:prstGeom prst="rect">
            <a:avLst/>
          </a:prstGeom>
          <a:noFill/>
        </p:spPr>
        <p:txBody>
          <a:bodyPr wrap="square" rtlCol="0">
            <a:spAutoFit/>
          </a:bodyPr>
          <a:lstStyle/>
          <a:p>
            <a:r>
              <a:rPr lang="en-GB" dirty="0"/>
              <a:t>Home cooked food</a:t>
            </a:r>
          </a:p>
          <a:p>
            <a:endParaRPr lang="en-GB" dirty="0"/>
          </a:p>
          <a:p>
            <a:r>
              <a:rPr lang="en-GB" dirty="0"/>
              <a:t>We cater for all dietary requirements</a:t>
            </a:r>
          </a:p>
          <a:p>
            <a:endParaRPr lang="en-GB" dirty="0"/>
          </a:p>
          <a:p>
            <a:r>
              <a:rPr lang="en-GB" dirty="0"/>
              <a:t>Plenty of choice and variety</a:t>
            </a:r>
          </a:p>
          <a:p>
            <a:endParaRPr lang="en-GB" dirty="0"/>
          </a:p>
          <a:p>
            <a:r>
              <a:rPr lang="en-GB" dirty="0"/>
              <a:t>Example meals:</a:t>
            </a:r>
          </a:p>
          <a:p>
            <a:endParaRPr lang="en-GB" dirty="0"/>
          </a:p>
          <a:p>
            <a:pPr marL="285750" indent="-285750">
              <a:buFontTx/>
              <a:buChar char="-"/>
            </a:pPr>
            <a:r>
              <a:rPr lang="en-GB" dirty="0"/>
              <a:t>Lasagne with salad &amp; garlic bread</a:t>
            </a:r>
          </a:p>
          <a:p>
            <a:pPr marL="285750" indent="-285750">
              <a:buFontTx/>
              <a:buChar char="-"/>
            </a:pPr>
            <a:r>
              <a:rPr lang="en-GB" dirty="0"/>
              <a:t>Vegetable curry with rice &amp; </a:t>
            </a:r>
            <a:r>
              <a:rPr lang="en-GB" dirty="0" err="1"/>
              <a:t>naan</a:t>
            </a:r>
            <a:endParaRPr lang="en-GB" dirty="0"/>
          </a:p>
          <a:p>
            <a:pPr marL="285750" indent="-285750">
              <a:buFontTx/>
              <a:buChar char="-"/>
            </a:pPr>
            <a:r>
              <a:rPr lang="en-GB" dirty="0"/>
              <a:t>Toad in the hole with mash &amp; veg</a:t>
            </a:r>
          </a:p>
          <a:p>
            <a:pPr marL="285750" indent="-285750">
              <a:buFontTx/>
              <a:buChar char="-"/>
            </a:pPr>
            <a:r>
              <a:rPr lang="en-GB" dirty="0"/>
              <a:t>Fish fingers &amp; chips</a:t>
            </a:r>
          </a:p>
          <a:p>
            <a:pPr marL="285750" indent="-285750">
              <a:buFontTx/>
              <a:buChar char="-"/>
            </a:pPr>
            <a:r>
              <a:rPr lang="en-GB" dirty="0"/>
              <a:t>Tuna pasta bake</a:t>
            </a:r>
          </a:p>
          <a:p>
            <a:endParaRPr lang="en-GB" dirty="0"/>
          </a:p>
        </p:txBody>
      </p:sp>
      <p:pic>
        <p:nvPicPr>
          <p:cNvPr id="1026" name="Picture 2" descr="http://plasgwynant.org.uk/wp-content/uploads/Conservatory2-340x227.jpg">
            <a:extLst>
              <a:ext uri="{FF2B5EF4-FFF2-40B4-BE49-F238E27FC236}">
                <a16:creationId xmlns:a16="http://schemas.microsoft.com/office/drawing/2014/main" id="{48BC3A78-610D-459E-BF80-CA15C7EAD419}"/>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4695825" y="1304979"/>
            <a:ext cx="4222034" cy="309380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FA93BD6E-908F-4CA1-9E6F-523CFA3AA06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48264" y="85602"/>
            <a:ext cx="1882551" cy="954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0BD45AD6-96C6-4AFA-B65C-AE51F0C1426A}"/>
              </a:ext>
            </a:extLst>
          </p:cNvPr>
          <p:cNvPicPr>
            <a:picLocks noChangeAspect="1"/>
          </p:cNvPicPr>
          <p:nvPr/>
        </p:nvPicPr>
        <p:blipFill>
          <a:blip r:embed="rId6" cstate="email">
            <a:clrChange>
              <a:clrFrom>
                <a:srgbClr val="D2D2D2"/>
              </a:clrFrom>
              <a:clrTo>
                <a:srgbClr val="D2D2D2">
                  <a:alpha val="0"/>
                </a:srgbClr>
              </a:clrTo>
            </a:clrChange>
            <a:extLst>
              <a:ext uri="{BEBA8EAE-BF5A-486C-A8C5-ECC9F3942E4B}">
                <a14:imgProps xmlns:a14="http://schemas.microsoft.com/office/drawing/2010/main">
                  <a14:imgLayer r:embed="rId7">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732240" y="5948983"/>
            <a:ext cx="2088232" cy="792385"/>
          </a:xfrm>
          <a:prstGeom prst="rect">
            <a:avLst/>
          </a:prstGeom>
        </p:spPr>
      </p:pic>
    </p:spTree>
    <p:extLst>
      <p:ext uri="{BB962C8B-B14F-4D97-AF65-F5344CB8AC3E}">
        <p14:creationId xmlns:p14="http://schemas.microsoft.com/office/powerpoint/2010/main" val="3051601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CDB4AB9-DBF4-4023-AE2C-5095F5EA7E4F}"/>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6" name="Arrow: Pentagon 5">
            <a:extLst>
              <a:ext uri="{FF2B5EF4-FFF2-40B4-BE49-F238E27FC236}">
                <a16:creationId xmlns:a16="http://schemas.microsoft.com/office/drawing/2014/main" id="{1AC95970-9606-4656-9AA9-526EFAA2E90A}"/>
              </a:ext>
            </a:extLst>
          </p:cNvPr>
          <p:cNvSpPr/>
          <p:nvPr/>
        </p:nvSpPr>
        <p:spPr>
          <a:xfrm rot="10800000" flipH="1" flipV="1">
            <a:off x="-108520" y="188640"/>
            <a:ext cx="5242344" cy="898132"/>
          </a:xfrm>
          <a:prstGeom prst="homePlate">
            <a:avLst/>
          </a:prstGeom>
          <a:solidFill>
            <a:srgbClr val="82C6E2"/>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Arial Narrow" panose="020B0606020202030204" pitchFamily="34" charset="0"/>
                <a:cs typeface="Arial" panose="020B0604020202020204" pitchFamily="34" charset="0"/>
              </a:rPr>
              <a:t>WE CAN’T WAIT TO SEE YOU!</a:t>
            </a:r>
            <a:endParaRPr lang="en-GB" sz="2400" b="1" dirty="0">
              <a:solidFill>
                <a:schemeClr val="tx1"/>
              </a:solidFill>
              <a:latin typeface="Arial Narrow" panose="020B0606020202030204" pitchFamily="34" charset="0"/>
              <a:cs typeface="Arial" panose="020B0604020202020204" pitchFamily="34" charset="0"/>
            </a:endParaRPr>
          </a:p>
        </p:txBody>
      </p:sp>
      <p:sp>
        <p:nvSpPr>
          <p:cNvPr id="7" name="Arrow: Pentagon 6">
            <a:extLst>
              <a:ext uri="{FF2B5EF4-FFF2-40B4-BE49-F238E27FC236}">
                <a16:creationId xmlns:a16="http://schemas.microsoft.com/office/drawing/2014/main" id="{4A389278-BEDB-4CFF-9447-B5BA383E53AE}"/>
              </a:ext>
            </a:extLst>
          </p:cNvPr>
          <p:cNvSpPr/>
          <p:nvPr/>
        </p:nvSpPr>
        <p:spPr>
          <a:xfrm rot="10800000" flipV="1">
            <a:off x="5004048" y="5696774"/>
            <a:ext cx="4176464" cy="898132"/>
          </a:xfrm>
          <a:prstGeom prst="homePlate">
            <a:avLst/>
          </a:prstGeom>
          <a:solidFill>
            <a:srgbClr val="82C6E2"/>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Arial Narrow" panose="020B0606020202030204" pitchFamily="34" charset="0"/>
                <a:cs typeface="Arial" panose="020B0604020202020204" pitchFamily="34" charset="0"/>
              </a:rPr>
              <a:t>sandwellresidentials.co.uk</a:t>
            </a:r>
            <a:endParaRPr lang="en-GB" sz="2400" b="1" dirty="0">
              <a:solidFill>
                <a:schemeClr val="tx1"/>
              </a:solidFill>
              <a:latin typeface="Arial Narrow" panose="020B0606020202030204" pitchFamily="34" charset="0"/>
              <a:cs typeface="Arial" panose="020B0604020202020204" pitchFamily="34" charset="0"/>
            </a:endParaRPr>
          </a:p>
        </p:txBody>
      </p:sp>
    </p:spTree>
    <p:extLst>
      <p:ext uri="{BB962C8B-B14F-4D97-AF65-F5344CB8AC3E}">
        <p14:creationId xmlns:p14="http://schemas.microsoft.com/office/powerpoint/2010/main" val="2652027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2035</TotalTime>
  <Words>1356</Words>
  <Application>Microsoft Office PowerPoint</Application>
  <PresentationFormat>On-screen Show (4:3)</PresentationFormat>
  <Paragraphs>201</Paragraphs>
  <Slides>22</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Arial Narrow</vt:lpstr>
      <vt:lpstr>Calibri</vt:lpstr>
      <vt:lpstr>Office Theme</vt:lpstr>
      <vt:lpstr>PowerPoint Presentation</vt:lpstr>
      <vt:lpstr>TEMPLE MEADOW STAFF ATTENDING THE VISIT</vt:lpstr>
      <vt:lpstr>TEMPLE MEADOW – KEY MESSGAES</vt:lpstr>
      <vt:lpstr>ABOUT SANDWELL RESIDENTIAL SERVICE</vt:lpstr>
      <vt:lpstr>PLAS GWYNANT: CENTRE FACTS</vt:lpstr>
      <vt:lpstr>PLAS GWYNANT </vt:lpstr>
      <vt:lpstr>PowerPoint Presentation</vt:lpstr>
      <vt:lpstr>PowerPoint Presentation</vt:lpstr>
      <vt:lpstr>PowerPoint Presentation</vt:lpstr>
      <vt:lpstr>ACTIVITIES</vt:lpstr>
      <vt:lpstr>A DAY FULL OF FUN</vt:lpstr>
      <vt:lpstr>WHAT TO PACK</vt:lpstr>
      <vt:lpstr>PowerPoint Presentation</vt:lpstr>
      <vt:lpstr>LEARNING</vt:lpstr>
      <vt:lpstr>PowerPoint Presentation</vt:lpstr>
      <vt:lpstr>PowerPoint Presentation</vt:lpstr>
      <vt:lpstr>PowerPoint Presentation</vt:lpstr>
      <vt:lpstr>PowerPoint Presentation</vt:lpstr>
      <vt:lpstr>THE EVIDENCE</vt:lpstr>
      <vt:lpstr>BEDROOMS</vt:lpstr>
      <vt:lpstr>FOOD GLORIOUS FOOD</vt:lpstr>
      <vt:lpstr>PowerPoint Presentation</vt:lpstr>
    </vt:vector>
  </TitlesOfParts>
  <Company>Sandwell Metropolitan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Davies</dc:creator>
  <cp:lastModifiedBy>Gareth Smith</cp:lastModifiedBy>
  <cp:revision>131</cp:revision>
  <dcterms:created xsi:type="dcterms:W3CDTF">2017-05-08T09:48:53Z</dcterms:created>
  <dcterms:modified xsi:type="dcterms:W3CDTF">2025-07-03T15:29:36Z</dcterms:modified>
</cp:coreProperties>
</file>